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9" r:id="rId3"/>
    <p:sldId id="282" r:id="rId4"/>
    <p:sldId id="283" r:id="rId5"/>
    <p:sldId id="301" r:id="rId6"/>
    <p:sldId id="302" r:id="rId7"/>
    <p:sldId id="284" r:id="rId8"/>
    <p:sldId id="285" r:id="rId9"/>
    <p:sldId id="286" r:id="rId10"/>
    <p:sldId id="287" r:id="rId11"/>
    <p:sldId id="300" r:id="rId12"/>
    <p:sldId id="281" r:id="rId13"/>
    <p:sldId id="299" r:id="rId14"/>
  </p:sldIdLst>
  <p:sldSz cx="12192000" cy="6858000"/>
  <p:notesSz cx="6858000" cy="9144000"/>
  <p:defaultTextStyle>
    <a:defPPr>
      <a:defRPr lang="en-C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6B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76774" autoAdjust="0"/>
  </p:normalViewPr>
  <p:slideViewPr>
    <p:cSldViewPr snapToGrid="0">
      <p:cViewPr varScale="1">
        <p:scale>
          <a:sx n="53" d="100"/>
          <a:sy n="53" d="100"/>
        </p:scale>
        <p:origin x="1416" y="7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8B3F90-9830-4103-945F-26B2A71BC243}" type="datetimeFigureOut">
              <a:rPr lang="en-CY" smtClean="0"/>
              <a:t>05/27/2026</a:t>
            </a:fld>
            <a:endParaRPr lang="en-C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1E3841-11DB-4963-BE4D-8966714B6BD9}" type="slidenum">
              <a:rPr lang="en-CY" smtClean="0"/>
              <a:t>‹#›</a:t>
            </a:fld>
            <a:endParaRPr lang="en-CY"/>
          </a:p>
        </p:txBody>
      </p:sp>
    </p:spTree>
    <p:extLst>
      <p:ext uri="{BB962C8B-B14F-4D97-AF65-F5344CB8AC3E}">
        <p14:creationId xmlns:p14="http://schemas.microsoft.com/office/powerpoint/2010/main" val="585155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Καλησπέρα και καλωσορίσατε στο </a:t>
            </a:r>
            <a:r>
              <a:rPr lang="en-US" dirty="0"/>
              <a:t>workshop </a:t>
            </a:r>
            <a:r>
              <a:rPr lang="el-GR" dirty="0"/>
              <a:t>με θέμα </a:t>
            </a:r>
            <a:r>
              <a:rPr lang="en-US" dirty="0"/>
              <a:t>“Creating Chatbot Agents for Health Literacy” </a:t>
            </a:r>
            <a:r>
              <a:rPr lang="el-GR" dirty="0"/>
              <a:t>το οποίο διοργανώνεται στα πλαίσια του προγράμματος </a:t>
            </a:r>
            <a:r>
              <a:rPr lang="en-US" dirty="0" err="1"/>
              <a:t>TinWise</a:t>
            </a:r>
            <a:r>
              <a:rPr lang="fr-FR" dirty="0"/>
              <a:t>, </a:t>
            </a:r>
            <a:r>
              <a:rPr lang="el-GR" dirty="0"/>
              <a:t>ένα πρόγραμμα για την ενίσχυση της </a:t>
            </a:r>
            <a:r>
              <a:rPr lang="el-GR" dirty="0" err="1"/>
              <a:t>εγγραμματοσύνης</a:t>
            </a:r>
            <a:r>
              <a:rPr lang="el-GR" dirty="0"/>
              <a:t> στις </a:t>
            </a:r>
            <a:r>
              <a:rPr lang="el-GR" dirty="0" err="1"/>
              <a:t>εμβοές</a:t>
            </a:r>
            <a:r>
              <a:rPr lang="el-GR" dirty="0"/>
              <a:t>. </a:t>
            </a:r>
          </a:p>
          <a:p>
            <a:pPr marL="0" lvl="0" indent="0" algn="l" rtl="0">
              <a:spcBef>
                <a:spcPts val="0"/>
              </a:spcBef>
              <a:spcAft>
                <a:spcPts val="0"/>
              </a:spcAft>
              <a:buNone/>
            </a:pPr>
            <a:r>
              <a:rPr lang="el-GR" dirty="0"/>
              <a:t>Είμαι ο Κωνσταντίνος, τελειόφοιτος του ΤΗΜΜΥ ΑΠΘ και </a:t>
            </a:r>
            <a:r>
              <a:rPr lang="en-US" dirty="0"/>
              <a:t>developer </a:t>
            </a:r>
            <a:r>
              <a:rPr lang="el-GR" dirty="0"/>
              <a:t>στην εταιρεία </a:t>
            </a:r>
            <a:r>
              <a:rPr lang="en-US" dirty="0"/>
              <a:t>NGNC</a:t>
            </a:r>
            <a:r>
              <a:rPr lang="el-GR" dirty="0"/>
              <a:t> και σήμερα θα μιλήσουμε για την </a:t>
            </a:r>
            <a:r>
              <a:rPr lang="el-GR" dirty="0" err="1"/>
              <a:t>εγγραμματοσύνη</a:t>
            </a:r>
            <a:r>
              <a:rPr lang="el-GR" dirty="0"/>
              <a:t> σε θέματα υγείας καθώς και πώς η τεχνητή νοημοσύνη μπορεί να είναι σύμμαχός μας στην προώθηση αυτής.</a:t>
            </a:r>
            <a:r>
              <a:rPr lang="fr-FR" dirty="0"/>
              <a:t> </a:t>
            </a:r>
            <a:r>
              <a:rPr lang="el-GR" dirty="0"/>
              <a:t>Για οποιαδήποτε παρέμβαση ή βοήθεια κατά την παρουσίαση παρακαλώ να σηκώσετε το χέρι για να σας δοθεί ο λόγος.</a:t>
            </a: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18549FCA-6D85-43DD-5A5D-C0BE9843B4D3}"/>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B746C072-A056-94C7-9308-F28C4611470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Τα συστήματα αυτά μπορούν να χρησιμοποιηθούν με γνώμονα τον ασθενή στον τομέα της παροχής φροντίδας και των υπηρεσιών υγείας για πολλούς σκοπούς μεταξύ άλλων:</a:t>
            </a:r>
          </a:p>
          <a:p>
            <a:pPr marL="0" lvl="0" indent="0" algn="l" rtl="0">
              <a:spcBef>
                <a:spcPts val="0"/>
              </a:spcBef>
              <a:spcAft>
                <a:spcPts val="0"/>
              </a:spcAft>
              <a:buNone/>
            </a:pPr>
            <a:r>
              <a:rPr lang="el-GR" dirty="0"/>
              <a:t>Την απλοποίηση των ιατρικών όρων, την 24/7 παροχή συγκεκριμένων πληροφοριών σχετικά με το θεραπευτικό πλάνο καθώς και την παροχή περιβάλλοντος ασφαλούς συζήτησης και πληροφόρησης για ζητήματα που ίσως οι ασθενείς να αποκρύπτουν. Η λίστα αυτή μπορεί να επεκταθεί ή να συγκεκριμενοποιηθεί από οποιαδήποτε ειδικότητα με σκοπό την παροχή εξατομικευμένης 24/7 πληροφορίας.</a:t>
            </a:r>
          </a:p>
          <a:p>
            <a:pPr marL="0" lvl="0" indent="0" algn="l" rtl="0">
              <a:spcBef>
                <a:spcPts val="0"/>
              </a:spcBef>
              <a:spcAft>
                <a:spcPts val="0"/>
              </a:spcAft>
              <a:buNone/>
            </a:pPr>
            <a:r>
              <a:rPr lang="el-GR" dirty="0"/>
              <a:t>Αυτό που πρέπει να επισημάνουμε είναι ότι το </a:t>
            </a:r>
            <a:r>
              <a:rPr lang="en-US" dirty="0"/>
              <a:t>AI </a:t>
            </a:r>
            <a:r>
              <a:rPr lang="el-GR" dirty="0"/>
              <a:t>καθώς και οποιαδήποτε τεχνολογία μπορεί να λειτουργήσει ως αρωγός στην πρόσβαση και στην τήρηση της ιατρικής φροντίδας και σε καμία περίπτωση ως αντικαταστάτης της. Καθώς ο ιατρός έχει τον κεντρικό ρόλο στην διάγνωση και στην παροχή του θεραπευτικού πλάνου, η τεχνητή νοημοσύνη μπορεί να παρέχει υποστήριξη επιλύοντας έγκαιρα προβληματισμούς και παρέχοντας στους ασθενείς τη γνώση για την ασφάλεια και τον έλεγχο της πάθησής τους.</a:t>
            </a:r>
            <a:endParaRPr dirty="0"/>
          </a:p>
        </p:txBody>
      </p:sp>
      <p:sp>
        <p:nvSpPr>
          <p:cNvPr id="120" name="Google Shape;120;p3:notes">
            <a:extLst>
              <a:ext uri="{FF2B5EF4-FFF2-40B4-BE49-F238E27FC236}">
                <a16:creationId xmlns:a16="http://schemas.microsoft.com/office/drawing/2014/main" id="{E6C846C9-B230-826B-4776-ABCBF58E13D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025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B2965F22-720C-348C-5AE5-C68D8B31256D}"/>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3D042FD1-CD1E-6A40-70FB-8373CEBE4C9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Για τον σκοπό αυτό θα ήθελα να σκεφτείτε 5-10 συχνές ερωτήσεις που σας κάνουν στο ιατρείο και να γράψετε στον υπολογιστή ή σε ένα χαρτί τις απαντήσεις τους. Στη συνέχεια θα ήθελα να δημιουργήσετε ένα πλάνο πιθανών συζητήσεων που θα μπορούσαν να περιλαμβάνουν αυτές τις ερωτήσεις χρησιμοποιώντας τις ερωτήσεις που φτιάξατε. Χρησιμοποιείστε τα </a:t>
            </a:r>
            <a:r>
              <a:rPr lang="en-US" dirty="0"/>
              <a:t>post it </a:t>
            </a:r>
            <a:r>
              <a:rPr lang="el-GR" dirty="0"/>
              <a:t>για να σχεδιάσετε το πλάνο αυτό και στη συνέχεια πάμε να το υλοποιήσουμε.</a:t>
            </a:r>
          </a:p>
          <a:p>
            <a:pPr marL="0" lvl="0" indent="0" algn="l" rtl="0">
              <a:spcBef>
                <a:spcPts val="0"/>
              </a:spcBef>
              <a:spcAft>
                <a:spcPts val="0"/>
              </a:spcAft>
              <a:buNone/>
            </a:pPr>
            <a:endParaRPr lang="el-GR" dirty="0"/>
          </a:p>
          <a:p>
            <a:pPr marL="0" lvl="0" indent="0" algn="l" rtl="0">
              <a:spcBef>
                <a:spcPts val="0"/>
              </a:spcBef>
              <a:spcAft>
                <a:spcPts val="0"/>
              </a:spcAft>
              <a:buNone/>
            </a:pPr>
            <a:r>
              <a:rPr lang="el-GR" dirty="0"/>
              <a:t>(Συζήτηση – Καθοδήγηση στην πλατφόρμα).</a:t>
            </a:r>
            <a:endParaRPr dirty="0"/>
          </a:p>
        </p:txBody>
      </p:sp>
      <p:sp>
        <p:nvSpPr>
          <p:cNvPr id="120" name="Google Shape;120;p3:notes">
            <a:extLst>
              <a:ext uri="{FF2B5EF4-FFF2-40B4-BE49-F238E27FC236}">
                <a16:creationId xmlns:a16="http://schemas.microsoft.com/office/drawing/2014/main" id="{673287A4-F6E6-068D-2AB3-A78F0CC532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4862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Έτσι λοιπόν αυτό το </a:t>
            </a:r>
            <a:r>
              <a:rPr lang="en-US" dirty="0"/>
              <a:t>workshop </a:t>
            </a:r>
            <a:r>
              <a:rPr lang="el-GR" dirty="0"/>
              <a:t>περιλαμβάνει τα εξής θέματα:</a:t>
            </a:r>
          </a:p>
          <a:p>
            <a:pPr marL="0" lvl="0" indent="0" algn="l" rtl="0">
              <a:spcBef>
                <a:spcPts val="0"/>
              </a:spcBef>
              <a:spcAft>
                <a:spcPts val="0"/>
              </a:spcAft>
              <a:buNone/>
            </a:pPr>
            <a:r>
              <a:rPr lang="el-GR" dirty="0"/>
              <a:t>Μια βιβλιογραφική ανασκόπηση στις συνέπειες της χαμηλής δημόσιας </a:t>
            </a:r>
            <a:r>
              <a:rPr lang="el-GR" dirty="0" err="1"/>
              <a:t>εγγραμματοσύνης</a:t>
            </a:r>
            <a:r>
              <a:rPr lang="el-GR" dirty="0"/>
              <a:t> σε θέματα υγείας, καθώς και στο πως η επικοινωνία και η ανταλλαγή πληροφοριών μεταξύ του ιατρού και του ασθενούς μπορεί να μην είναι τόσο αποδοτική. Στη συνέχεια θα μιλήσουμε για τον όρο «τεχνητή νοημοσύνη»</a:t>
            </a:r>
            <a:r>
              <a:rPr lang="en-US" dirty="0"/>
              <a:t> </a:t>
            </a:r>
            <a:r>
              <a:rPr lang="el-GR" dirty="0"/>
              <a:t>καθώς και για 2 τρόπους να δημιουργούμε </a:t>
            </a:r>
            <a:r>
              <a:rPr lang="en-US" dirty="0"/>
              <a:t>chatbots </a:t>
            </a:r>
            <a:r>
              <a:rPr lang="el-GR" dirty="0"/>
              <a:t>που να παρέχουν πληροφορίες για χρήσιμα θέματα. Στη συνέχεια αφού δούμε τις βασικές αρχιτεκτονικές, θα σκεφτούμε τρόπους με τους οποίους οι τεχνολογίες αυτές μπορούν να φανούν βοηθητικές και χρήσιμες για τους ασθενείς και στο τέλος θα τους κατασκευάσουμε.</a:t>
            </a:r>
          </a:p>
          <a:p>
            <a:pPr marL="0" lvl="0" indent="0" algn="l" rtl="0">
              <a:spcBef>
                <a:spcPts val="0"/>
              </a:spcBef>
              <a:spcAft>
                <a:spcPts val="0"/>
              </a:spcAft>
              <a:buFont typeface="Wingdings" panose="05000000000000000000" pitchFamily="2" charset="2"/>
              <a:buNone/>
            </a:pPr>
            <a:endParaRPr dirty="0"/>
          </a:p>
        </p:txBody>
      </p:sp>
      <p:sp>
        <p:nvSpPr>
          <p:cNvPr id="120" name="Google Shape;12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909C6E89-35CB-E26D-0050-FE2B00E244ED}"/>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5B2BDA92-C66D-4072-FCB0-3839FC93397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Με τον όρο </a:t>
            </a:r>
            <a:r>
              <a:rPr lang="el-GR" dirty="0" err="1"/>
              <a:t>εγγραμματοσύνη</a:t>
            </a:r>
            <a:r>
              <a:rPr lang="el-GR" dirty="0"/>
              <a:t> σε θέματα υγείας εννοούμε τη γνώση, το κίνητρο και τις ικανότητες των ατόμων να αποκτήσουν πρόσβαση, να κατανοήσουν, να αξιολογήσουν και να εφαρμόσουν πληροφορίες, ώστε να λάβουν αποφάσεις που αφορούν στη θεραπεία και στη φροντίδα της υγείας, στην πρόληψη ασθενειών και στην προαγωγή της υγείας.</a:t>
            </a:r>
          </a:p>
          <a:p>
            <a:pPr marL="0" lvl="0" indent="0" algn="l" rtl="0">
              <a:spcBef>
                <a:spcPts val="0"/>
              </a:spcBef>
              <a:spcAft>
                <a:spcPts val="0"/>
              </a:spcAft>
              <a:buNone/>
            </a:pPr>
            <a:r>
              <a:rPr lang="el-GR" dirty="0"/>
              <a:t>Η χαμηλή </a:t>
            </a:r>
            <a:r>
              <a:rPr lang="el-GR" dirty="0" err="1"/>
              <a:t>εγγραμματοσύνη</a:t>
            </a:r>
            <a:r>
              <a:rPr lang="el-GR" dirty="0"/>
              <a:t> σε θέματα υγείας είναι συσχετισμένη με περισσότερες νοσηλείες, μεγαλύτερη προσέλευση στα επείγοντα, μειωμένη χρήση και προσέλευση σε υπηρεσίες πρόληψης, χαμηλή ικανότητα κατανόησης ετικετών και πληροφορίων σχετικών με την υγεία, χειρότερη κατάσταση υγείας, μεγαλύτερη θνησιμότητα καθώς και υψηλότερα κόστη ιατρικής βοήθειας.</a:t>
            </a:r>
            <a:endParaRPr dirty="0"/>
          </a:p>
        </p:txBody>
      </p:sp>
      <p:sp>
        <p:nvSpPr>
          <p:cNvPr id="120" name="Google Shape;120;p3:notes">
            <a:extLst>
              <a:ext uri="{FF2B5EF4-FFF2-40B4-BE49-F238E27FC236}">
                <a16:creationId xmlns:a16="http://schemas.microsoft.com/office/drawing/2014/main" id="{9AC9BF78-D1DB-DF25-C3C3-BC9F728BDA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872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9C6ACB5F-33DA-7BD7-C03C-26B94C240984}"/>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B33176A2-B3E6-8A82-94A7-AB790ACFF3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Τα παραπάνω δεν διευκολύνονται πάντα από την επίσκεψη στον ιατρό, καθώς στατιστικές μελέτες δείχνουν ότι η μέση επίσκεψη στο ιατρείο διαρκεί περίπου 17 λεπτά, χρόνος πολλές φορές μη επαρκής για την κατανόηση του ασθενούς για την πάθησή του καθώς και για το πλάνο θεραπείας του. Ο ασθενής δεν έχει πάντα επαρκή χρόνο να ρωτήσει και να λάβει απαντήσεις για τους προβληματισμούς του.</a:t>
            </a:r>
          </a:p>
          <a:p>
            <a:pPr marL="0" lvl="0" indent="0" algn="l" rtl="0">
              <a:spcBef>
                <a:spcPts val="0"/>
              </a:spcBef>
              <a:spcAft>
                <a:spcPts val="0"/>
              </a:spcAft>
              <a:buNone/>
            </a:pPr>
            <a:r>
              <a:rPr lang="el-GR" dirty="0"/>
              <a:t>Ωστόσο, ακόμα και στην περίπτωση της έκφρασης των ερωτήσεων έχει παρατηρηθεί ότι το 40-80% της ιατρικής πληροφορίας που παρέχεται προφορικά </a:t>
            </a:r>
            <a:r>
              <a:rPr lang="el-GR" dirty="0" err="1"/>
              <a:t>ξεχνάται</a:t>
            </a:r>
            <a:r>
              <a:rPr lang="el-GR" dirty="0"/>
              <a:t> από την στιγμή που ο ασθενής θα βγει από το ιατρείο.</a:t>
            </a:r>
            <a:endParaRPr dirty="0"/>
          </a:p>
        </p:txBody>
      </p:sp>
      <p:sp>
        <p:nvSpPr>
          <p:cNvPr id="120" name="Google Shape;120;p3:notes">
            <a:extLst>
              <a:ext uri="{FF2B5EF4-FFF2-40B4-BE49-F238E27FC236}">
                <a16:creationId xmlns:a16="http://schemas.microsoft.com/office/drawing/2014/main" id="{2FE4CE64-93F9-29E5-4BBA-B0B55E16F4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7240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1F097BB2-7750-166E-8CD9-AC41440BE983}"/>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3DF69ED8-28FD-564A-829B-2452D17FA85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Η αξία της </a:t>
            </a:r>
            <a:r>
              <a:rPr lang="el-GR" dirty="0" err="1"/>
              <a:t>εγγραμματοσύνης</a:t>
            </a:r>
            <a:r>
              <a:rPr lang="el-GR" dirty="0"/>
              <a:t> σε θέματα υγείας φαίνεται και στην έρευνα που έγινε στα πλαίσια του </a:t>
            </a:r>
            <a:r>
              <a:rPr lang="en-US" dirty="0" err="1"/>
              <a:t>TinWise</a:t>
            </a:r>
            <a:r>
              <a:rPr lang="en-US" dirty="0"/>
              <a:t> </a:t>
            </a:r>
            <a:r>
              <a:rPr lang="el-GR" dirty="0"/>
              <a:t>στην οποία οι ασθενείς με υψηλότερο βαθμό κατανόησης και γνώσης για τις </a:t>
            </a:r>
            <a:r>
              <a:rPr lang="el-GR" dirty="0" err="1"/>
              <a:t>εμβοές</a:t>
            </a:r>
            <a:r>
              <a:rPr lang="el-GR" dirty="0"/>
              <a:t> παρουσίαζαν χαμηλότερη δυσφορία για την πάθησή τους καθώς και υψηλότερη χρήση πρακτικών και υπηρεσιών αυτοβοήθειας. </a:t>
            </a:r>
            <a:endParaRPr dirty="0"/>
          </a:p>
        </p:txBody>
      </p:sp>
      <p:sp>
        <p:nvSpPr>
          <p:cNvPr id="120" name="Google Shape;120;p3:notes">
            <a:extLst>
              <a:ext uri="{FF2B5EF4-FFF2-40B4-BE49-F238E27FC236}">
                <a16:creationId xmlns:a16="http://schemas.microsoft.com/office/drawing/2014/main" id="{D2A02760-8E96-2980-7402-6409C5EB744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2782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AD172DD7-987F-319D-72F8-60E69032F1E3}"/>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2D815B65-AD60-4E3C-9AC7-965ED9523C8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0" name="Google Shape;120;p3:notes">
            <a:extLst>
              <a:ext uri="{FF2B5EF4-FFF2-40B4-BE49-F238E27FC236}">
                <a16:creationId xmlns:a16="http://schemas.microsoft.com/office/drawing/2014/main" id="{CEA484CE-BBF0-CD2E-647B-54BFD77876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9322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ED28816C-C7D1-2B72-198F-230DB19036D1}"/>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434E97D5-ED78-00B9-FC08-DAD07D69F0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Όταν μιλάμε για τεχνητή νοημοσύνη εννοούμε την ικανότητα των υπολογιστικών συστημάτων να επιτελούν εργασίες οι οποίες αφορούν την ανθρώπινη νοημοσύνη όπως η μάθηση, η τεκμηρίωση, η επίλυση προβλημάτων, η αντίληψη και η λήψη αποφάσεων. Είναι ένας διεπιστημονικός κλάδος που εμπλέκει όλο και περισσότερες επιστήμες με κύριες και βασικές την μηχανική, τα μαθηματικά και την πληροφορική ενώ στόχο έχει την δημιουργία μεθόδων και λογισμικού που επιτρέπει στα μηχανήματα να αντιλαμβάνονται το περιβάλλον και να χρησιμοποιούν τη γνώση για να κάνουν δράσεις που μεγιστοποιούν την πιθανότητά τους να πετύχουν ορισμένους σκοπούς.</a:t>
            </a:r>
          </a:p>
          <a:p>
            <a:pPr marL="0" lvl="0" indent="0" algn="l" rtl="0">
              <a:spcBef>
                <a:spcPts val="0"/>
              </a:spcBef>
              <a:spcAft>
                <a:spcPts val="0"/>
              </a:spcAft>
              <a:buNone/>
            </a:pPr>
            <a:r>
              <a:rPr lang="el-GR" dirty="0"/>
              <a:t>Τελευταία, το βάρος του ενδιαφέροντος έχει πέσει στους διαλογικούς πράκτορες (</a:t>
            </a:r>
            <a:r>
              <a:rPr lang="en-US" dirty="0"/>
              <a:t>conversational AI/ chatbots) </a:t>
            </a:r>
            <a:r>
              <a:rPr lang="el-GR" dirty="0"/>
              <a:t>οι οποίοι επιτρέπουν στους χρήστες να </a:t>
            </a:r>
            <a:r>
              <a:rPr lang="el-GR" dirty="0" err="1"/>
              <a:t>αλληλεπιδρούν</a:t>
            </a:r>
            <a:r>
              <a:rPr lang="el-GR" dirty="0"/>
              <a:t> με την μηχανή χρησιμοποιώντας φυσική γλώσσα (γραπτή ή προφορική). Χρησιμοποιώντας αλγορίθμους επεξεργασίας φυσικής γλώσσας, μηχανικής μάθησης και βαθιάς μάθησης ο σκοπός είναι η κατανόηση του θελήματος του χρήστη καθώς και του συγκείμενου αυτού και η παραγωγή </a:t>
            </a:r>
            <a:r>
              <a:rPr lang="el-GR" dirty="0" err="1"/>
              <a:t>ανθρωποφανών</a:t>
            </a:r>
            <a:r>
              <a:rPr lang="el-GR" dirty="0"/>
              <a:t> απαντήσεων σε πραγματικό χρόνο. </a:t>
            </a:r>
            <a:endParaRPr dirty="0"/>
          </a:p>
        </p:txBody>
      </p:sp>
      <p:sp>
        <p:nvSpPr>
          <p:cNvPr id="120" name="Google Shape;120;p3:notes">
            <a:extLst>
              <a:ext uri="{FF2B5EF4-FFF2-40B4-BE49-F238E27FC236}">
                <a16:creationId xmlns:a16="http://schemas.microsoft.com/office/drawing/2014/main" id="{957F689F-0DF8-A3F6-5CCD-787DB94595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2847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68ACC8B4-C5CC-8629-B34F-6CD6304B522F}"/>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F2F17697-4EBC-B7B5-CD44-FBEBF27DF2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Για να το πετύχουμε αυτό χρησιμοποιούμε 2 βασικές μεθόδους: τα συστήματα που λειτουργούν με την αναπαράσταση σε σύμβολα και τη χρήση κανόνων (</a:t>
            </a:r>
            <a:r>
              <a:rPr lang="en-US" dirty="0"/>
              <a:t>Symbolic AI) </a:t>
            </a:r>
            <a:r>
              <a:rPr lang="el-GR" dirty="0"/>
              <a:t>και αυτά που δουλεύουν με τη χρήση μεγάλων γλωσσικών μοντέλων (</a:t>
            </a:r>
            <a:r>
              <a:rPr lang="en-US" dirty="0"/>
              <a:t>Generative AI). </a:t>
            </a:r>
            <a:r>
              <a:rPr lang="el-GR" dirty="0"/>
              <a:t>Για την πλήρη κατανόηση του </a:t>
            </a:r>
            <a:r>
              <a:rPr lang="en-US" dirty="0"/>
              <a:t>workshop </a:t>
            </a:r>
            <a:r>
              <a:rPr lang="el-GR" dirty="0"/>
              <a:t>είναι απαραίτητη η προσοχή στα διαγράμματα που θα παρουσιαστούν παρακάτω.</a:t>
            </a:r>
          </a:p>
          <a:p>
            <a:pPr marL="0" lvl="0" indent="0" algn="l" rtl="0">
              <a:spcBef>
                <a:spcPts val="0"/>
              </a:spcBef>
              <a:spcAft>
                <a:spcPts val="0"/>
              </a:spcAft>
              <a:buNone/>
            </a:pPr>
            <a:r>
              <a:rPr lang="el-GR" dirty="0"/>
              <a:t>Αρχικά ο ορισμός του </a:t>
            </a:r>
            <a:r>
              <a:rPr lang="en-US" dirty="0"/>
              <a:t>Symbolic AI </a:t>
            </a:r>
            <a:r>
              <a:rPr lang="el-GR" dirty="0"/>
              <a:t>αφορά την αναπαράσταση της γνώσης αποκλειστικά μέσω συμβόλων και κανόνων. Αυτό παρουσιάζει κάποια πλεονεκτήματα όπως την απαλοιφή των λαθών και την ασφάλεια ότι στο 100% των περιπτώσεων με σωστό σχεδιασμό θα λαμβάνονται σωστές πληροφορίες από το σύστημα (εφόσον οι κανόνες και τα σύμβολα είναι απόλυτα </a:t>
            </a:r>
            <a:r>
              <a:rPr lang="el-GR" dirty="0" err="1"/>
              <a:t>ντετερμινστικά</a:t>
            </a:r>
            <a:r>
              <a:rPr lang="el-GR" dirty="0"/>
              <a:t> και τα προγραμματίζουμε). Ωστόσο, καθώς ο χώρος των θελημάτων είναι διακριτός και οι απαντήσεις έτοιμες τα συστήματα αυτά παρουσιάζουν χαμηλότερη ομοιότητα με την ανθρώπινη συνομιλία. Η γενική αρχιτεκτονική φαίνεται παρακάτω.</a:t>
            </a:r>
          </a:p>
        </p:txBody>
      </p:sp>
      <p:sp>
        <p:nvSpPr>
          <p:cNvPr id="120" name="Google Shape;120;p3:notes">
            <a:extLst>
              <a:ext uri="{FF2B5EF4-FFF2-40B4-BE49-F238E27FC236}">
                <a16:creationId xmlns:a16="http://schemas.microsoft.com/office/drawing/2014/main" id="{F30A1DEC-D8E2-D80A-F5D1-0917A71967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5003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AB6C5727-5A24-736B-5D73-CC0A19FE65D6}"/>
            </a:ext>
          </a:extLst>
        </p:cNvPr>
        <p:cNvGrpSpPr/>
        <p:nvPr/>
      </p:nvGrpSpPr>
      <p:grpSpPr>
        <a:xfrm>
          <a:off x="0" y="0"/>
          <a:ext cx="0" cy="0"/>
          <a:chOff x="0" y="0"/>
          <a:chExt cx="0" cy="0"/>
        </a:xfrm>
      </p:grpSpPr>
      <p:sp>
        <p:nvSpPr>
          <p:cNvPr id="119" name="Google Shape;119;p3:notes">
            <a:extLst>
              <a:ext uri="{FF2B5EF4-FFF2-40B4-BE49-F238E27FC236}">
                <a16:creationId xmlns:a16="http://schemas.microsoft.com/office/drawing/2014/main" id="{4E1BB9B1-A7A5-C842-45A9-53541C4D85C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l-GR" dirty="0"/>
              <a:t>Ο ορισμός του </a:t>
            </a:r>
            <a:r>
              <a:rPr lang="en-US" dirty="0"/>
              <a:t>Generative AI </a:t>
            </a:r>
            <a:r>
              <a:rPr lang="el-GR" dirty="0"/>
              <a:t>αφορά το υποσύνολο των μεθόδων τεχνητής νοημοσύνης όπου ο σκοπός είναι η παραγωγή νέου περιεχομένου μαθαίνοντας από υπάρχοντα δεδομένα. Χρησιμοποιούμε κυρίως </a:t>
            </a:r>
            <a:r>
              <a:rPr lang="en-US" dirty="0"/>
              <a:t>deep learning </a:t>
            </a:r>
            <a:r>
              <a:rPr lang="el-GR" dirty="0"/>
              <a:t>προσεγγίσεις (</a:t>
            </a:r>
            <a:r>
              <a:rPr lang="el-GR" dirty="0" err="1"/>
              <a:t>νευρωνικά</a:t>
            </a:r>
            <a:r>
              <a:rPr lang="el-GR" dirty="0"/>
              <a:t> δίκτυα) όπως οι μετασχηματιστές για την εξαγωγή </a:t>
            </a:r>
            <a:r>
              <a:rPr lang="el-GR" dirty="0" err="1"/>
              <a:t>ανθρωποφανών</a:t>
            </a:r>
            <a:r>
              <a:rPr lang="el-GR" dirty="0"/>
              <a:t> απαντήσεων. Η κύρια αρχιτεκτονική που χρησιμοποιείται είναι η επαυξημένη παραγωγή με ανάκτηση η οποία αποτελείται από τα εξής βήματα:</a:t>
            </a:r>
            <a:br>
              <a:rPr lang="el-GR" dirty="0"/>
            </a:br>
            <a:r>
              <a:rPr lang="el-GR" dirty="0"/>
              <a:t>-&gt; Την αναπαράσταση των προτάσεων ή τμημάτων γνώσης σε διανύσματα (</a:t>
            </a:r>
            <a:r>
              <a:rPr lang="en-US" dirty="0"/>
              <a:t>vector </a:t>
            </a:r>
            <a:r>
              <a:rPr lang="en-US" dirty="0" err="1"/>
              <a:t>embedddings</a:t>
            </a:r>
            <a:r>
              <a:rPr lang="en-US" dirty="0"/>
              <a:t>)</a:t>
            </a:r>
          </a:p>
          <a:p>
            <a:pPr marL="0" lvl="0" indent="0" algn="l" rtl="0">
              <a:spcBef>
                <a:spcPts val="0"/>
              </a:spcBef>
              <a:spcAft>
                <a:spcPts val="0"/>
              </a:spcAft>
              <a:buFont typeface="Wingdings" panose="05000000000000000000" pitchFamily="2" charset="2"/>
              <a:buNone/>
            </a:pPr>
            <a:r>
              <a:rPr lang="en-US" dirty="0"/>
              <a:t>-&gt; </a:t>
            </a:r>
            <a:r>
              <a:rPr lang="el-GR" dirty="0"/>
              <a:t>Την αναπαράσταση της ερώτησης του χρήστη σε διάνυσμα του ίδιου χώρου (</a:t>
            </a:r>
            <a:r>
              <a:rPr lang="en-US" dirty="0"/>
              <a:t>vector embedding)</a:t>
            </a:r>
          </a:p>
          <a:p>
            <a:pPr marL="0" lvl="0" indent="0" algn="l" rtl="0">
              <a:spcBef>
                <a:spcPts val="0"/>
              </a:spcBef>
              <a:spcAft>
                <a:spcPts val="0"/>
              </a:spcAft>
              <a:buFont typeface="Wingdings" panose="05000000000000000000" pitchFamily="2" charset="2"/>
              <a:buNone/>
            </a:pPr>
            <a:r>
              <a:rPr lang="el-GR" dirty="0"/>
              <a:t>-&gt; Την ανάκτηση των κοντινών τμημάτων γνώσης με την ερώτηση και το πέρασμα αυτών μαζί με την ερώτηση από ένα μεγάλο γλωσσικό μοντέλο (</a:t>
            </a:r>
            <a:r>
              <a:rPr lang="en-US" dirty="0"/>
              <a:t>LLM</a:t>
            </a:r>
            <a:r>
              <a:rPr lang="el-GR" dirty="0"/>
              <a:t>) για να μας δώσει την </a:t>
            </a:r>
            <a:r>
              <a:rPr lang="el-GR" dirty="0" err="1"/>
              <a:t>ανθρωποφανή</a:t>
            </a:r>
            <a:r>
              <a:rPr lang="el-GR" dirty="0"/>
              <a:t> απάντηση.</a:t>
            </a:r>
          </a:p>
          <a:p>
            <a:pPr marL="0" lvl="0" indent="0" algn="l" rtl="0">
              <a:spcBef>
                <a:spcPts val="0"/>
              </a:spcBef>
              <a:spcAft>
                <a:spcPts val="0"/>
              </a:spcAft>
              <a:buFont typeface="Wingdings" panose="05000000000000000000" pitchFamily="2" charset="2"/>
              <a:buNone/>
            </a:pPr>
            <a:r>
              <a:rPr lang="el-GR" dirty="0"/>
              <a:t>Σημαντικές παράμετροι που μπορούν να διαφοροποιήσουν τα συστήματα αυτά είναι η εντολή συστήματος </a:t>
            </a:r>
            <a:r>
              <a:rPr lang="en-US" dirty="0"/>
              <a:t>(system prompt)</a:t>
            </a:r>
            <a:r>
              <a:rPr lang="el-GR" dirty="0"/>
              <a:t>, η θερμοκρασία (</a:t>
            </a:r>
            <a:r>
              <a:rPr lang="en-US" dirty="0"/>
              <a:t>temperature) </a:t>
            </a:r>
            <a:r>
              <a:rPr lang="el-GR" dirty="0"/>
              <a:t>καθώς και ο αριθμός </a:t>
            </a:r>
            <a:r>
              <a:rPr lang="el-GR"/>
              <a:t>των τμημάτων κατά την ανάκτηση.</a:t>
            </a:r>
            <a:endParaRPr dirty="0"/>
          </a:p>
        </p:txBody>
      </p:sp>
      <p:sp>
        <p:nvSpPr>
          <p:cNvPr id="120" name="Google Shape;120;p3:notes">
            <a:extLst>
              <a:ext uri="{FF2B5EF4-FFF2-40B4-BE49-F238E27FC236}">
                <a16:creationId xmlns:a16="http://schemas.microsoft.com/office/drawing/2014/main" id="{0F59C98A-26B7-A8AF-0BBD-BB1138649D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6007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89500-5E93-5869-299C-5FEB8E45340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CY"/>
          </a:p>
        </p:txBody>
      </p:sp>
      <p:sp>
        <p:nvSpPr>
          <p:cNvPr id="3" name="Subtitle 2">
            <a:extLst>
              <a:ext uri="{FF2B5EF4-FFF2-40B4-BE49-F238E27FC236}">
                <a16:creationId xmlns:a16="http://schemas.microsoft.com/office/drawing/2014/main" id="{8A3DA0EC-101F-35A8-E8C2-299D86D2E6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CY"/>
          </a:p>
        </p:txBody>
      </p:sp>
      <p:sp>
        <p:nvSpPr>
          <p:cNvPr id="4" name="Date Placeholder 3">
            <a:extLst>
              <a:ext uri="{FF2B5EF4-FFF2-40B4-BE49-F238E27FC236}">
                <a16:creationId xmlns:a16="http://schemas.microsoft.com/office/drawing/2014/main" id="{C1865B4F-286E-20A2-54DB-2B6DD1F60280}"/>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2D5F42EE-5546-883C-AA1A-26ED33C62835}"/>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7D939B2F-AC57-0CA0-75EA-047C5BF00221}"/>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572758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539A4-131E-187E-F164-FCE7051CE8D2}"/>
              </a:ext>
            </a:extLst>
          </p:cNvPr>
          <p:cNvSpPr>
            <a:spLocks noGrp="1"/>
          </p:cNvSpPr>
          <p:nvPr>
            <p:ph type="title"/>
          </p:nvPr>
        </p:nvSpPr>
        <p:spPr/>
        <p:txBody>
          <a:bodyPr/>
          <a:lstStyle/>
          <a:p>
            <a:r>
              <a:rPr lang="en-GB"/>
              <a:t>Click to edit Master title style</a:t>
            </a:r>
            <a:endParaRPr lang="en-CY"/>
          </a:p>
        </p:txBody>
      </p:sp>
      <p:sp>
        <p:nvSpPr>
          <p:cNvPr id="3" name="Vertical Text Placeholder 2">
            <a:extLst>
              <a:ext uri="{FF2B5EF4-FFF2-40B4-BE49-F238E27FC236}">
                <a16:creationId xmlns:a16="http://schemas.microsoft.com/office/drawing/2014/main" id="{B8D18E03-4E1B-8520-2201-0086D3A063D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7041CDD1-4F17-56F5-C591-A2370075207D}"/>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9A2A17D6-7523-1613-A2FD-14E86840783A}"/>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B2D52EE1-7DC3-919E-633B-3091A4824EA9}"/>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70449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D359D-1C8E-A215-7104-019E470944A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CY"/>
          </a:p>
        </p:txBody>
      </p:sp>
      <p:sp>
        <p:nvSpPr>
          <p:cNvPr id="3" name="Vertical Text Placeholder 2">
            <a:extLst>
              <a:ext uri="{FF2B5EF4-FFF2-40B4-BE49-F238E27FC236}">
                <a16:creationId xmlns:a16="http://schemas.microsoft.com/office/drawing/2014/main" id="{D4A4C799-9064-0C52-CB1D-F8394062D0B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BB90D75B-B3BF-2444-6733-A04CB1034272}"/>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DCED8185-BEBF-BE70-6E7A-9ED761BD0A6B}"/>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624F9CAD-16F6-1ED4-DCCF-1784DB2B567C}"/>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50391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2B9F-24E7-B67C-A849-1F3512A71B9B}"/>
              </a:ext>
            </a:extLst>
          </p:cNvPr>
          <p:cNvSpPr>
            <a:spLocks noGrp="1"/>
          </p:cNvSpPr>
          <p:nvPr>
            <p:ph type="title"/>
          </p:nvPr>
        </p:nvSpPr>
        <p:spPr/>
        <p:txBody>
          <a:bodyPr/>
          <a:lstStyle/>
          <a:p>
            <a:r>
              <a:rPr lang="en-GB"/>
              <a:t>Click to edit Master title style</a:t>
            </a:r>
            <a:endParaRPr lang="en-CY"/>
          </a:p>
        </p:txBody>
      </p:sp>
      <p:sp>
        <p:nvSpPr>
          <p:cNvPr id="3" name="Content Placeholder 2">
            <a:extLst>
              <a:ext uri="{FF2B5EF4-FFF2-40B4-BE49-F238E27FC236}">
                <a16:creationId xmlns:a16="http://schemas.microsoft.com/office/drawing/2014/main" id="{DAEB3BDB-D9DA-0EDA-3EAD-2C41B5C08A5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1CE12212-D9E3-AE19-D646-5B6A5D40D0A1}"/>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145823E3-D648-D8AD-861A-5477688CB977}"/>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AFC35323-7ADD-9C15-32F9-91D663CC647C}"/>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094904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D374F-ACE2-3D79-444F-6AA18184D4A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CY"/>
          </a:p>
        </p:txBody>
      </p:sp>
      <p:sp>
        <p:nvSpPr>
          <p:cNvPr id="3" name="Text Placeholder 2">
            <a:extLst>
              <a:ext uri="{FF2B5EF4-FFF2-40B4-BE49-F238E27FC236}">
                <a16:creationId xmlns:a16="http://schemas.microsoft.com/office/drawing/2014/main" id="{5705F0AB-C972-7FCC-6B90-0BC4F7248A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B1FFF0F-8AAD-D3D2-B537-9FE08FEBF93D}"/>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5D96CEAE-80B0-621E-8FEA-92C2E89581EB}"/>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46E5467C-FF4E-490B-0ABA-ED31DD64541A}"/>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4052481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06FEA-2B83-568F-32EE-599BB2471673}"/>
              </a:ext>
            </a:extLst>
          </p:cNvPr>
          <p:cNvSpPr>
            <a:spLocks noGrp="1"/>
          </p:cNvSpPr>
          <p:nvPr>
            <p:ph type="title"/>
          </p:nvPr>
        </p:nvSpPr>
        <p:spPr/>
        <p:txBody>
          <a:bodyPr/>
          <a:lstStyle/>
          <a:p>
            <a:r>
              <a:rPr lang="en-GB"/>
              <a:t>Click to edit Master title style</a:t>
            </a:r>
            <a:endParaRPr lang="en-CY"/>
          </a:p>
        </p:txBody>
      </p:sp>
      <p:sp>
        <p:nvSpPr>
          <p:cNvPr id="3" name="Content Placeholder 2">
            <a:extLst>
              <a:ext uri="{FF2B5EF4-FFF2-40B4-BE49-F238E27FC236}">
                <a16:creationId xmlns:a16="http://schemas.microsoft.com/office/drawing/2014/main" id="{C780E1C4-5CF7-6B5A-8239-90C7A162F3A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Content Placeholder 3">
            <a:extLst>
              <a:ext uri="{FF2B5EF4-FFF2-40B4-BE49-F238E27FC236}">
                <a16:creationId xmlns:a16="http://schemas.microsoft.com/office/drawing/2014/main" id="{885B0D93-3099-26DB-3C20-C5536691BE9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5" name="Date Placeholder 4">
            <a:extLst>
              <a:ext uri="{FF2B5EF4-FFF2-40B4-BE49-F238E27FC236}">
                <a16:creationId xmlns:a16="http://schemas.microsoft.com/office/drawing/2014/main" id="{D1B6444D-737B-19D9-9858-44551D9B470E}"/>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6" name="Footer Placeholder 5">
            <a:extLst>
              <a:ext uri="{FF2B5EF4-FFF2-40B4-BE49-F238E27FC236}">
                <a16:creationId xmlns:a16="http://schemas.microsoft.com/office/drawing/2014/main" id="{D10B1E45-50D5-7E3D-6BFA-336C81ABD901}"/>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D1700DAE-0DF3-B408-C12D-EB6C5869BBA8}"/>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53141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C54DF-6CA7-A90C-9660-51EA945D1C1E}"/>
              </a:ext>
            </a:extLst>
          </p:cNvPr>
          <p:cNvSpPr>
            <a:spLocks noGrp="1"/>
          </p:cNvSpPr>
          <p:nvPr>
            <p:ph type="title"/>
          </p:nvPr>
        </p:nvSpPr>
        <p:spPr>
          <a:xfrm>
            <a:off x="839788" y="365125"/>
            <a:ext cx="10515600" cy="1325563"/>
          </a:xfrm>
        </p:spPr>
        <p:txBody>
          <a:bodyPr/>
          <a:lstStyle/>
          <a:p>
            <a:r>
              <a:rPr lang="en-GB"/>
              <a:t>Click to edit Master title style</a:t>
            </a:r>
            <a:endParaRPr lang="en-CY"/>
          </a:p>
        </p:txBody>
      </p:sp>
      <p:sp>
        <p:nvSpPr>
          <p:cNvPr id="3" name="Text Placeholder 2">
            <a:extLst>
              <a:ext uri="{FF2B5EF4-FFF2-40B4-BE49-F238E27FC236}">
                <a16:creationId xmlns:a16="http://schemas.microsoft.com/office/drawing/2014/main" id="{A521B233-5FCA-62A5-6D1E-4FCBA6022C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410B4CF-2731-B91B-0A6E-79A387F49BE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5" name="Text Placeholder 4">
            <a:extLst>
              <a:ext uri="{FF2B5EF4-FFF2-40B4-BE49-F238E27FC236}">
                <a16:creationId xmlns:a16="http://schemas.microsoft.com/office/drawing/2014/main" id="{2A7BE81C-16C1-275B-D33B-5625AB26A8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9D08BC3-C439-DC8F-0C28-67D3E0DF19E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7" name="Date Placeholder 6">
            <a:extLst>
              <a:ext uri="{FF2B5EF4-FFF2-40B4-BE49-F238E27FC236}">
                <a16:creationId xmlns:a16="http://schemas.microsoft.com/office/drawing/2014/main" id="{D8CDE695-048D-34AD-2E83-E57A0CB050E9}"/>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8" name="Footer Placeholder 7">
            <a:extLst>
              <a:ext uri="{FF2B5EF4-FFF2-40B4-BE49-F238E27FC236}">
                <a16:creationId xmlns:a16="http://schemas.microsoft.com/office/drawing/2014/main" id="{331131E3-AAB5-2061-3269-1963E080CEC8}"/>
              </a:ext>
            </a:extLst>
          </p:cNvPr>
          <p:cNvSpPr>
            <a:spLocks noGrp="1"/>
          </p:cNvSpPr>
          <p:nvPr>
            <p:ph type="ftr" sz="quarter" idx="11"/>
          </p:nvPr>
        </p:nvSpPr>
        <p:spPr/>
        <p:txBody>
          <a:bodyPr/>
          <a:lstStyle/>
          <a:p>
            <a:endParaRPr lang="en-CY"/>
          </a:p>
        </p:txBody>
      </p:sp>
      <p:sp>
        <p:nvSpPr>
          <p:cNvPr id="9" name="Slide Number Placeholder 8">
            <a:extLst>
              <a:ext uri="{FF2B5EF4-FFF2-40B4-BE49-F238E27FC236}">
                <a16:creationId xmlns:a16="http://schemas.microsoft.com/office/drawing/2014/main" id="{01DEDB17-F518-612A-7376-9FB157E59AFB}"/>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529324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DB4D4-1636-9809-1471-7AEA8575FA1F}"/>
              </a:ext>
            </a:extLst>
          </p:cNvPr>
          <p:cNvSpPr>
            <a:spLocks noGrp="1"/>
          </p:cNvSpPr>
          <p:nvPr>
            <p:ph type="title"/>
          </p:nvPr>
        </p:nvSpPr>
        <p:spPr/>
        <p:txBody>
          <a:bodyPr/>
          <a:lstStyle/>
          <a:p>
            <a:r>
              <a:rPr lang="en-GB"/>
              <a:t>Click to edit Master title style</a:t>
            </a:r>
            <a:endParaRPr lang="en-CY"/>
          </a:p>
        </p:txBody>
      </p:sp>
      <p:sp>
        <p:nvSpPr>
          <p:cNvPr id="3" name="Date Placeholder 2">
            <a:extLst>
              <a:ext uri="{FF2B5EF4-FFF2-40B4-BE49-F238E27FC236}">
                <a16:creationId xmlns:a16="http://schemas.microsoft.com/office/drawing/2014/main" id="{1D024852-91D0-6777-A4DF-B9C35FAEE10D}"/>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4" name="Footer Placeholder 3">
            <a:extLst>
              <a:ext uri="{FF2B5EF4-FFF2-40B4-BE49-F238E27FC236}">
                <a16:creationId xmlns:a16="http://schemas.microsoft.com/office/drawing/2014/main" id="{50666F03-99E5-47A4-C110-3CDB25E3AB94}"/>
              </a:ext>
            </a:extLst>
          </p:cNvPr>
          <p:cNvSpPr>
            <a:spLocks noGrp="1"/>
          </p:cNvSpPr>
          <p:nvPr>
            <p:ph type="ftr" sz="quarter" idx="11"/>
          </p:nvPr>
        </p:nvSpPr>
        <p:spPr/>
        <p:txBody>
          <a:bodyPr/>
          <a:lstStyle/>
          <a:p>
            <a:endParaRPr lang="en-CY"/>
          </a:p>
        </p:txBody>
      </p:sp>
      <p:sp>
        <p:nvSpPr>
          <p:cNvPr id="5" name="Slide Number Placeholder 4">
            <a:extLst>
              <a:ext uri="{FF2B5EF4-FFF2-40B4-BE49-F238E27FC236}">
                <a16:creationId xmlns:a16="http://schemas.microsoft.com/office/drawing/2014/main" id="{73A34B5F-82CF-EA18-8A18-7739F96DE873}"/>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45596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A0BDC2-912C-60B2-9D54-C0C3324C72A1}"/>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3" name="Footer Placeholder 2">
            <a:extLst>
              <a:ext uri="{FF2B5EF4-FFF2-40B4-BE49-F238E27FC236}">
                <a16:creationId xmlns:a16="http://schemas.microsoft.com/office/drawing/2014/main" id="{AD422E08-F0A6-3E60-3E82-268CECC052D7}"/>
              </a:ext>
            </a:extLst>
          </p:cNvPr>
          <p:cNvSpPr>
            <a:spLocks noGrp="1"/>
          </p:cNvSpPr>
          <p:nvPr>
            <p:ph type="ftr" sz="quarter" idx="11"/>
          </p:nvPr>
        </p:nvSpPr>
        <p:spPr/>
        <p:txBody>
          <a:bodyPr/>
          <a:lstStyle/>
          <a:p>
            <a:endParaRPr lang="en-CY"/>
          </a:p>
        </p:txBody>
      </p:sp>
      <p:sp>
        <p:nvSpPr>
          <p:cNvPr id="4" name="Slide Number Placeholder 3">
            <a:extLst>
              <a:ext uri="{FF2B5EF4-FFF2-40B4-BE49-F238E27FC236}">
                <a16:creationId xmlns:a16="http://schemas.microsoft.com/office/drawing/2014/main" id="{83326CC8-72BF-6F32-5D9F-4A39FE737674}"/>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238944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7943B-F0FD-A97E-293E-38AD26A81DD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CY"/>
          </a:p>
        </p:txBody>
      </p:sp>
      <p:sp>
        <p:nvSpPr>
          <p:cNvPr id="3" name="Content Placeholder 2">
            <a:extLst>
              <a:ext uri="{FF2B5EF4-FFF2-40B4-BE49-F238E27FC236}">
                <a16:creationId xmlns:a16="http://schemas.microsoft.com/office/drawing/2014/main" id="{A231BFB2-59C1-03CB-E75D-F4C8A0F89F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Text Placeholder 3">
            <a:extLst>
              <a:ext uri="{FF2B5EF4-FFF2-40B4-BE49-F238E27FC236}">
                <a16:creationId xmlns:a16="http://schemas.microsoft.com/office/drawing/2014/main" id="{4C6132BC-7035-D927-458A-189C6F8BF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71AC9AF-44AF-4E9A-FB32-914B425C2C49}"/>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6" name="Footer Placeholder 5">
            <a:extLst>
              <a:ext uri="{FF2B5EF4-FFF2-40B4-BE49-F238E27FC236}">
                <a16:creationId xmlns:a16="http://schemas.microsoft.com/office/drawing/2014/main" id="{A6BCB435-25CF-A411-CAAA-34DE72FF3E6D}"/>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8C635125-ED8E-56D8-52DC-00C370B7680E}"/>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818057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21FE5-6B15-08A0-A22A-7EC02DFFC16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CY"/>
          </a:p>
        </p:txBody>
      </p:sp>
      <p:sp>
        <p:nvSpPr>
          <p:cNvPr id="3" name="Picture Placeholder 2">
            <a:extLst>
              <a:ext uri="{FF2B5EF4-FFF2-40B4-BE49-F238E27FC236}">
                <a16:creationId xmlns:a16="http://schemas.microsoft.com/office/drawing/2014/main" id="{601C618B-6D34-C63D-A0FE-B2CE1EC706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Y"/>
          </a:p>
        </p:txBody>
      </p:sp>
      <p:sp>
        <p:nvSpPr>
          <p:cNvPr id="4" name="Text Placeholder 3">
            <a:extLst>
              <a:ext uri="{FF2B5EF4-FFF2-40B4-BE49-F238E27FC236}">
                <a16:creationId xmlns:a16="http://schemas.microsoft.com/office/drawing/2014/main" id="{C992B3FC-74A4-FF65-4EFE-C2DC511336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2148393-3B65-DB98-8FDA-6BF76AB363C2}"/>
              </a:ext>
            </a:extLst>
          </p:cNvPr>
          <p:cNvSpPr>
            <a:spLocks noGrp="1"/>
          </p:cNvSpPr>
          <p:nvPr>
            <p:ph type="dt" sz="half" idx="10"/>
          </p:nvPr>
        </p:nvSpPr>
        <p:spPr/>
        <p:txBody>
          <a:bodyPr/>
          <a:lstStyle/>
          <a:p>
            <a:fld id="{E22AC627-7772-458F-AEE1-64C02CB3CE2C}" type="datetimeFigureOut">
              <a:rPr lang="en-CY" smtClean="0"/>
              <a:t>05/27/2026</a:t>
            </a:fld>
            <a:endParaRPr lang="en-CY"/>
          </a:p>
        </p:txBody>
      </p:sp>
      <p:sp>
        <p:nvSpPr>
          <p:cNvPr id="6" name="Footer Placeholder 5">
            <a:extLst>
              <a:ext uri="{FF2B5EF4-FFF2-40B4-BE49-F238E27FC236}">
                <a16:creationId xmlns:a16="http://schemas.microsoft.com/office/drawing/2014/main" id="{B259CE0F-E6BF-A4DD-CD93-76F547525E1E}"/>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13E75DED-59DF-B90C-C80F-962D68D87F65}"/>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38322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406489-904E-9F60-3025-98043B1B98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CY"/>
          </a:p>
        </p:txBody>
      </p:sp>
      <p:sp>
        <p:nvSpPr>
          <p:cNvPr id="3" name="Text Placeholder 2">
            <a:extLst>
              <a:ext uri="{FF2B5EF4-FFF2-40B4-BE49-F238E27FC236}">
                <a16:creationId xmlns:a16="http://schemas.microsoft.com/office/drawing/2014/main" id="{E65B31EC-6740-35A4-4E75-17940C3C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900579AF-AB92-277D-81DC-9707A4309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2AC627-7772-458F-AEE1-64C02CB3CE2C}" type="datetimeFigureOut">
              <a:rPr lang="en-CY" smtClean="0"/>
              <a:t>05/27/2026</a:t>
            </a:fld>
            <a:endParaRPr lang="en-CY"/>
          </a:p>
        </p:txBody>
      </p:sp>
      <p:sp>
        <p:nvSpPr>
          <p:cNvPr id="5" name="Footer Placeholder 4">
            <a:extLst>
              <a:ext uri="{FF2B5EF4-FFF2-40B4-BE49-F238E27FC236}">
                <a16:creationId xmlns:a16="http://schemas.microsoft.com/office/drawing/2014/main" id="{FA490B03-BC55-F6B2-2167-24DFAEB770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Y"/>
          </a:p>
        </p:txBody>
      </p:sp>
      <p:sp>
        <p:nvSpPr>
          <p:cNvPr id="6" name="Slide Number Placeholder 5">
            <a:extLst>
              <a:ext uri="{FF2B5EF4-FFF2-40B4-BE49-F238E27FC236}">
                <a16:creationId xmlns:a16="http://schemas.microsoft.com/office/drawing/2014/main" id="{C779249E-0274-759A-A08F-66B8695DB7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D399E19-4484-439D-9C4F-E804F82624E1}" type="slidenum">
              <a:rPr lang="en-CY" smtClean="0"/>
              <a:t>‹#›</a:t>
            </a:fld>
            <a:endParaRPr lang="en-CY"/>
          </a:p>
        </p:txBody>
      </p:sp>
    </p:spTree>
    <p:extLst>
      <p:ext uri="{BB962C8B-B14F-4D97-AF65-F5344CB8AC3E}">
        <p14:creationId xmlns:p14="http://schemas.microsoft.com/office/powerpoint/2010/main" val="1320713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bot2learn.eu/"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tinwise.ngnc.gr/"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3048" y="0"/>
            <a:ext cx="12188952"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5" name="Google Shape;85;p1"/>
          <p:cNvSpPr/>
          <p:nvPr/>
        </p:nvSpPr>
        <p:spPr>
          <a:xfrm>
            <a:off x="0" y="0"/>
            <a:ext cx="12188952" cy="6858000"/>
          </a:xfrm>
          <a:prstGeom prst="rect">
            <a:avLst/>
          </a:prstGeom>
          <a:solidFill>
            <a:schemeClr val="dk1">
              <a:alpha val="52941"/>
            </a:schemeClr>
          </a:solidFill>
          <a:ln>
            <a:noFill/>
          </a:ln>
        </p:spPr>
        <p:txBody>
          <a:bodyPr spcFirstLastPara="1" wrap="square" lIns="91425" tIns="45700" rIns="91425" bIns="45700" anchor="ctr" anchorCtr="0">
            <a:noAutofit/>
          </a:bodyPr>
          <a:lstStyle/>
          <a:p>
            <a:pPr lvl="0" algn="ctr"/>
            <a:endParaRPr lang="en-US" dirty="0">
              <a:solidFill>
                <a:schemeClr val="lt1"/>
              </a:solidFill>
              <a:latin typeface="Calibri"/>
              <a:ea typeface="Calibri"/>
              <a:cs typeface="Calibri"/>
              <a:sym typeface="Calibri"/>
            </a:endParaRPr>
          </a:p>
        </p:txBody>
      </p:sp>
      <p:grpSp>
        <p:nvGrpSpPr>
          <p:cNvPr id="86" name="Google Shape;86;p1"/>
          <p:cNvGrpSpPr/>
          <p:nvPr/>
        </p:nvGrpSpPr>
        <p:grpSpPr>
          <a:xfrm>
            <a:off x="1" y="2075420"/>
            <a:ext cx="12048729" cy="4093306"/>
            <a:chOff x="1" y="2075420"/>
            <a:chExt cx="12048729" cy="4093306"/>
          </a:xfrm>
        </p:grpSpPr>
        <p:sp>
          <p:nvSpPr>
            <p:cNvPr id="87" name="Google Shape;87;p1"/>
            <p:cNvSpPr/>
            <p:nvPr/>
          </p:nvSpPr>
          <p:spPr>
            <a:xfrm rot="4500000">
              <a:off x="7942191" y="2507571"/>
              <a:ext cx="3563871" cy="3563871"/>
            </a:xfrm>
            <a:prstGeom prst="ellipse">
              <a:avLst/>
            </a:prstGeom>
            <a:noFill/>
            <a:ln w="31750" cap="flat" cmpd="sng">
              <a:solidFill>
                <a:srgbClr val="8296B0">
                  <a:alpha val="9803"/>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8" name="Google Shape;88;p1"/>
            <p:cNvSpPr/>
            <p:nvPr/>
          </p:nvSpPr>
          <p:spPr>
            <a:xfrm rot="-5400000">
              <a:off x="10435065" y="4048931"/>
              <a:ext cx="1381607" cy="1381607"/>
            </a:xfrm>
            <a:prstGeom prst="ellipse">
              <a:avLst/>
            </a:prstGeom>
            <a:noFill/>
            <a:ln w="31750" cap="flat" cmpd="sng">
              <a:solidFill>
                <a:srgbClr val="8296B0">
                  <a:alpha val="20000"/>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9" name="Google Shape;89;p1"/>
            <p:cNvSpPr/>
            <p:nvPr/>
          </p:nvSpPr>
          <p:spPr>
            <a:xfrm rot="16200000">
              <a:off x="1" y="2075420"/>
              <a:ext cx="3144364" cy="3144364"/>
            </a:xfrm>
            <a:prstGeom prst="ellipse">
              <a:avLst/>
            </a:prstGeom>
            <a:gradFill>
              <a:gsLst>
                <a:gs pos="0">
                  <a:srgbClr val="323F4F">
                    <a:alpha val="20000"/>
                  </a:srgbClr>
                </a:gs>
                <a:gs pos="100000">
                  <a:srgbClr val="222A35">
                    <a:alpha val="9803"/>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0" name="Google Shape;90;p1"/>
            <p:cNvSpPr/>
            <p:nvPr/>
          </p:nvSpPr>
          <p:spPr>
            <a:xfrm rot="-9000000">
              <a:off x="10150845" y="4270841"/>
              <a:ext cx="1897885" cy="1897885"/>
            </a:xfrm>
            <a:prstGeom prst="ellipse">
              <a:avLst/>
            </a:prstGeom>
            <a:gradFill>
              <a:gsLst>
                <a:gs pos="0">
                  <a:srgbClr val="323F4F">
                    <a:alpha val="9803"/>
                  </a:srgbClr>
                </a:gs>
                <a:gs pos="100000">
                  <a:srgbClr val="323F4F">
                    <a:alpha val="20000"/>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1" name="Google Shape;91;p1"/>
            <p:cNvSpPr/>
            <p:nvPr/>
          </p:nvSpPr>
          <p:spPr>
            <a:xfrm rot="4500000">
              <a:off x="2046780" y="3040492"/>
              <a:ext cx="2579322" cy="2579322"/>
            </a:xfrm>
            <a:prstGeom prst="ellipse">
              <a:avLst/>
            </a:prstGeom>
            <a:noFill/>
            <a:ln w="31750" cap="flat" cmpd="sng">
              <a:solidFill>
                <a:srgbClr val="8296B0">
                  <a:alpha val="20000"/>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2" name="Google Shape;92;p1"/>
            <p:cNvSpPr/>
            <p:nvPr/>
          </p:nvSpPr>
          <p:spPr>
            <a:xfrm rot="4500000">
              <a:off x="2224640" y="3193975"/>
              <a:ext cx="2243193" cy="2243193"/>
            </a:xfrm>
            <a:prstGeom prst="ellipse">
              <a:avLst/>
            </a:prstGeom>
            <a:noFill/>
            <a:ln w="31750" cap="flat" cmpd="sng">
              <a:solidFill>
                <a:srgbClr val="8296B0">
                  <a:alpha val="980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93" name="Google Shape;93;p1"/>
          <p:cNvSpPr/>
          <p:nvPr/>
        </p:nvSpPr>
        <p:spPr>
          <a:xfrm rot="-5400000">
            <a:off x="10438146" y="1042605"/>
            <a:ext cx="2796461" cy="711252"/>
          </a:xfrm>
          <a:prstGeom prst="rect">
            <a:avLst/>
          </a:prstGeom>
          <a:gradFill>
            <a:gsLst>
              <a:gs pos="0">
                <a:srgbClr val="ACB8CA">
                  <a:alpha val="0"/>
                </a:srgbClr>
              </a:gs>
              <a:gs pos="100000">
                <a:srgbClr val="323F4F">
                  <a:alpha val="9803"/>
                </a:srgbClr>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94" name="Google Shape;94;p1"/>
          <p:cNvGrpSpPr/>
          <p:nvPr/>
        </p:nvGrpSpPr>
        <p:grpSpPr>
          <a:xfrm>
            <a:off x="11259539" y="317578"/>
            <a:ext cx="548640" cy="549007"/>
            <a:chOff x="7029447" y="3514725"/>
            <a:chExt cx="1285875" cy="549007"/>
          </a:xfrm>
        </p:grpSpPr>
        <p:cxnSp>
          <p:nvCxnSpPr>
            <p:cNvPr id="95" name="Google Shape;95;p1"/>
            <p:cNvCxnSpPr/>
            <p:nvPr/>
          </p:nvCxnSpPr>
          <p:spPr>
            <a:xfrm>
              <a:off x="7029447" y="3514725"/>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6" name="Google Shape;96;p1"/>
            <p:cNvCxnSpPr/>
            <p:nvPr/>
          </p:nvCxnSpPr>
          <p:spPr>
            <a:xfrm>
              <a:off x="7029447" y="3697727"/>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7" name="Google Shape;97;p1"/>
            <p:cNvCxnSpPr/>
            <p:nvPr/>
          </p:nvCxnSpPr>
          <p:spPr>
            <a:xfrm>
              <a:off x="7029447" y="3880729"/>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8" name="Google Shape;98;p1"/>
            <p:cNvCxnSpPr/>
            <p:nvPr/>
          </p:nvCxnSpPr>
          <p:spPr>
            <a:xfrm>
              <a:off x="7029447" y="4063732"/>
              <a:ext cx="1285875" cy="0"/>
            </a:xfrm>
            <a:prstGeom prst="straightConnector1">
              <a:avLst/>
            </a:prstGeom>
            <a:noFill/>
            <a:ln w="31750" cap="rnd" cmpd="sng">
              <a:solidFill>
                <a:srgbClr val="8296B0">
                  <a:alpha val="40000"/>
                </a:srgbClr>
              </a:solidFill>
              <a:prstDash val="dot"/>
              <a:round/>
              <a:headEnd type="none" w="sm" len="sm"/>
              <a:tailEnd type="none" w="sm" len="sm"/>
            </a:ln>
          </p:spPr>
        </p:cxnSp>
      </p:grpSp>
      <p:sp>
        <p:nvSpPr>
          <p:cNvPr id="99" name="Google Shape;99;p1"/>
          <p:cNvSpPr/>
          <p:nvPr/>
        </p:nvSpPr>
        <p:spPr>
          <a:xfrm rot="10800000">
            <a:off x="-1" y="6140785"/>
            <a:ext cx="6095997" cy="711252"/>
          </a:xfrm>
          <a:prstGeom prst="rect">
            <a:avLst/>
          </a:prstGeom>
          <a:gradFill>
            <a:gsLst>
              <a:gs pos="0">
                <a:srgbClr val="222A35">
                  <a:alpha val="9803"/>
                </a:srgbClr>
              </a:gs>
              <a:gs pos="10000">
                <a:srgbClr val="222A35">
                  <a:alpha val="9803"/>
                </a:srgbClr>
              </a:gs>
              <a:gs pos="100000">
                <a:srgbClr val="8296B0">
                  <a:alpha val="0"/>
                </a:srgbClr>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00" name="Google Shape;100;p1"/>
          <p:cNvGrpSpPr/>
          <p:nvPr/>
        </p:nvGrpSpPr>
        <p:grpSpPr>
          <a:xfrm rot="5400000">
            <a:off x="616345" y="5940560"/>
            <a:ext cx="1285875" cy="549007"/>
            <a:chOff x="7029447" y="3514725"/>
            <a:chExt cx="1285875" cy="549007"/>
          </a:xfrm>
        </p:grpSpPr>
        <p:cxnSp>
          <p:nvCxnSpPr>
            <p:cNvPr id="101" name="Google Shape;101;p1"/>
            <p:cNvCxnSpPr/>
            <p:nvPr/>
          </p:nvCxnSpPr>
          <p:spPr>
            <a:xfrm>
              <a:off x="7029447" y="3514725"/>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2" name="Google Shape;102;p1"/>
            <p:cNvCxnSpPr/>
            <p:nvPr/>
          </p:nvCxnSpPr>
          <p:spPr>
            <a:xfrm>
              <a:off x="7029447" y="3697727"/>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3" name="Google Shape;103;p1"/>
            <p:cNvCxnSpPr/>
            <p:nvPr/>
          </p:nvCxnSpPr>
          <p:spPr>
            <a:xfrm>
              <a:off x="7029447" y="3880729"/>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4" name="Google Shape;104;p1"/>
            <p:cNvCxnSpPr/>
            <p:nvPr/>
          </p:nvCxnSpPr>
          <p:spPr>
            <a:xfrm>
              <a:off x="7029447" y="4063732"/>
              <a:ext cx="1285875" cy="0"/>
            </a:xfrm>
            <a:prstGeom prst="straightConnector1">
              <a:avLst/>
            </a:prstGeom>
            <a:noFill/>
            <a:ln w="31750" cap="rnd" cmpd="sng">
              <a:solidFill>
                <a:srgbClr val="8296B0">
                  <a:alpha val="40000"/>
                </a:srgbClr>
              </a:solidFill>
              <a:prstDash val="dot"/>
              <a:round/>
              <a:headEnd type="none" w="sm" len="sm"/>
              <a:tailEnd type="none" w="sm" len="sm"/>
            </a:ln>
          </p:spPr>
        </p:cxnSp>
      </p:grpSp>
      <p:grpSp>
        <p:nvGrpSpPr>
          <p:cNvPr id="105" name="Google Shape;105;p1"/>
          <p:cNvGrpSpPr/>
          <p:nvPr/>
        </p:nvGrpSpPr>
        <p:grpSpPr>
          <a:xfrm rot="-5400000">
            <a:off x="588842" y="164579"/>
            <a:ext cx="304800" cy="429768"/>
            <a:chOff x="215328" y="-46937"/>
            <a:chExt cx="304800" cy="2773841"/>
          </a:xfrm>
        </p:grpSpPr>
        <p:cxnSp>
          <p:nvCxnSpPr>
            <p:cNvPr id="106" name="Google Shape;106;p1"/>
            <p:cNvCxnSpPr/>
            <p:nvPr/>
          </p:nvCxnSpPr>
          <p:spPr>
            <a:xfrm>
              <a:off x="2153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7" name="Google Shape;107;p1"/>
            <p:cNvCxnSpPr/>
            <p:nvPr/>
          </p:nvCxnSpPr>
          <p:spPr>
            <a:xfrm>
              <a:off x="3169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8" name="Google Shape;108;p1"/>
            <p:cNvCxnSpPr/>
            <p:nvPr/>
          </p:nvCxnSpPr>
          <p:spPr>
            <a:xfrm>
              <a:off x="4185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9" name="Google Shape;109;p1"/>
            <p:cNvCxnSpPr/>
            <p:nvPr/>
          </p:nvCxnSpPr>
          <p:spPr>
            <a:xfrm>
              <a:off x="5201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grpSp>
      <p:sp>
        <p:nvSpPr>
          <p:cNvPr id="110" name="Google Shape;110;p1"/>
          <p:cNvSpPr txBox="1"/>
          <p:nvPr/>
        </p:nvSpPr>
        <p:spPr>
          <a:xfrm>
            <a:off x="52673" y="4499038"/>
            <a:ext cx="625986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u="none" strike="noStrike" cap="none" dirty="0">
                <a:solidFill>
                  <a:srgbClr val="FFFFFF"/>
                </a:solidFill>
                <a:latin typeface="Jost"/>
                <a:ea typeface="Jost"/>
                <a:cs typeface="Jost"/>
                <a:sym typeface="Jost"/>
              </a:rPr>
              <a:t>Creating chatbot agents for Health Literacy</a:t>
            </a:r>
            <a:endParaRPr sz="2400" dirty="0">
              <a:solidFill>
                <a:srgbClr val="D8E2F3"/>
              </a:solidFill>
              <a:latin typeface="Calibri"/>
              <a:ea typeface="Calibri"/>
              <a:cs typeface="Calibri"/>
              <a:sym typeface="Calibri"/>
            </a:endParaRPr>
          </a:p>
        </p:txBody>
      </p:sp>
      <p:pic>
        <p:nvPicPr>
          <p:cNvPr id="111" name="Google Shape;111;p1" descr="A logo for a video game&#10;&#10;AI-generated content may be incorrect."/>
          <p:cNvPicPr preferRelativeResize="0"/>
          <p:nvPr/>
        </p:nvPicPr>
        <p:blipFill rotWithShape="1">
          <a:blip r:embed="rId3">
            <a:alphaModFix/>
          </a:blip>
          <a:srcRect/>
          <a:stretch/>
        </p:blipFill>
        <p:spPr>
          <a:xfrm>
            <a:off x="9530059" y="3502829"/>
            <a:ext cx="2395542" cy="2538293"/>
          </a:xfrm>
          <a:prstGeom prst="rect">
            <a:avLst/>
          </a:prstGeom>
          <a:noFill/>
          <a:ln>
            <a:noFill/>
          </a:ln>
        </p:spPr>
      </p:pic>
      <p:sp>
        <p:nvSpPr>
          <p:cNvPr id="3" name="Google Shape;110;p1">
            <a:extLst>
              <a:ext uri="{FF2B5EF4-FFF2-40B4-BE49-F238E27FC236}">
                <a16:creationId xmlns:a16="http://schemas.microsoft.com/office/drawing/2014/main" id="{1A8CFED7-30A7-BC93-D760-B87470A98CCD}"/>
              </a:ext>
            </a:extLst>
          </p:cNvPr>
          <p:cNvSpPr txBox="1"/>
          <p:nvPr/>
        </p:nvSpPr>
        <p:spPr>
          <a:xfrm>
            <a:off x="46107" y="5418282"/>
            <a:ext cx="9410689" cy="13849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dirty="0" err="1">
                <a:solidFill>
                  <a:srgbClr val="BBBBBB"/>
                </a:solidFill>
                <a:effectLst/>
                <a:latin typeface="Jost" panose="020B0604020202020204" charset="0"/>
              </a:rPr>
              <a:t>TinWise</a:t>
            </a:r>
            <a:r>
              <a:rPr lang="en-US" sz="1400" b="0" i="0" dirty="0">
                <a:solidFill>
                  <a:srgbClr val="BBBBBB"/>
                </a:solidFill>
                <a:effectLst/>
                <a:latin typeface="Jost" panose="020B0604020202020204" charset="0"/>
              </a:rPr>
              <a:t> is a Joint Project funded by the European Commission within the ERASMUS+ 2024 </a:t>
            </a:r>
            <a:r>
              <a:rPr lang="en-US" sz="1400" b="0" i="0" dirty="0" err="1">
                <a:solidFill>
                  <a:srgbClr val="BBBBBB"/>
                </a:solidFill>
                <a:effectLst/>
                <a:latin typeface="Jost" panose="020B0604020202020204" charset="0"/>
              </a:rPr>
              <a:t>Programme</a:t>
            </a:r>
            <a:r>
              <a:rPr lang="en-US" sz="1400" b="0" i="0" dirty="0">
                <a:solidFill>
                  <a:srgbClr val="BBBBBB"/>
                </a:solidFill>
                <a:effectLst/>
                <a:latin typeface="Jost" panose="020B0604020202020204" charset="0"/>
              </a:rPr>
              <a:t>, Key Action 2 – KA220-VET - Cooperation partnerships in vocational education and training.</a:t>
            </a:r>
          </a:p>
          <a:p>
            <a:pPr marL="0" marR="0" lvl="0" indent="0" algn="l" rtl="0">
              <a:spcBef>
                <a:spcPts val="0"/>
              </a:spcBef>
              <a:spcAft>
                <a:spcPts val="0"/>
              </a:spcAft>
              <a:buNone/>
            </a:pPr>
            <a:endParaRPr lang="en-US" sz="1400" b="0" i="0" dirty="0">
              <a:solidFill>
                <a:srgbClr val="BBBBBB"/>
              </a:solidFill>
              <a:effectLst/>
              <a:latin typeface="Jost" panose="020B0604020202020204" charset="0"/>
            </a:endParaRPr>
          </a:p>
          <a:p>
            <a:pPr>
              <a:buNone/>
            </a:pPr>
            <a:r>
              <a:rPr lang="en-US" sz="1400" b="0" i="0" dirty="0">
                <a:solidFill>
                  <a:srgbClr val="BBBBBB"/>
                </a:solidFill>
                <a:effectLst/>
                <a:latin typeface="Jost" panose="020B0604020202020204" charset="0"/>
              </a:rPr>
              <a:t>DISCLAIMER: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pic>
        <p:nvPicPr>
          <p:cNvPr id="4" name="Picture 2" descr="Erasmus+">
            <a:extLst>
              <a:ext uri="{FF2B5EF4-FFF2-40B4-BE49-F238E27FC236}">
                <a16:creationId xmlns:a16="http://schemas.microsoft.com/office/drawing/2014/main" id="{A12A87D9-AAE6-FF34-37C2-50B41F53C7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0059" y="6283913"/>
            <a:ext cx="2395542" cy="500831"/>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10;p1">
            <a:extLst>
              <a:ext uri="{FF2B5EF4-FFF2-40B4-BE49-F238E27FC236}">
                <a16:creationId xmlns:a16="http://schemas.microsoft.com/office/drawing/2014/main" id="{B0AB3EF4-36DA-F0FA-1FF9-38212DCCE130}"/>
              </a:ext>
            </a:extLst>
          </p:cNvPr>
          <p:cNvSpPr txBox="1"/>
          <p:nvPr/>
        </p:nvSpPr>
        <p:spPr>
          <a:xfrm>
            <a:off x="1533786" y="1647471"/>
            <a:ext cx="8634083"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0" i="0" u="none" strike="noStrike" cap="none" dirty="0">
                <a:solidFill>
                  <a:srgbClr val="FFFFFF"/>
                </a:solidFill>
                <a:latin typeface="Jost"/>
                <a:ea typeface="Jost"/>
                <a:cs typeface="Jost"/>
                <a:sym typeface="Jost"/>
              </a:rPr>
              <a:t>Bot2Learn</a:t>
            </a:r>
          </a:p>
          <a:p>
            <a:pPr algn="ctr"/>
            <a:r>
              <a:rPr lang="en-US" sz="2400" dirty="0">
                <a:solidFill>
                  <a:schemeClr val="lt1"/>
                </a:solidFill>
                <a:latin typeface="Calibri"/>
                <a:ea typeface="Calibri"/>
                <a:cs typeface="Calibri"/>
                <a:sym typeface="Calibri"/>
              </a:rPr>
              <a:t>Workshop – June 2026</a:t>
            </a:r>
          </a:p>
          <a:p>
            <a:pPr marL="0" marR="0" lvl="0" indent="0" algn="ctr" rtl="0">
              <a:spcBef>
                <a:spcPts val="0"/>
              </a:spcBef>
              <a:spcAft>
                <a:spcPts val="0"/>
              </a:spcAft>
              <a:buNone/>
            </a:pPr>
            <a:endParaRPr lang="en-US" sz="2400" b="0" i="0" u="none" strike="noStrike" cap="none" dirty="0">
              <a:solidFill>
                <a:srgbClr val="FFFFFF"/>
              </a:solidFill>
              <a:latin typeface="Jost"/>
              <a:ea typeface="Jost"/>
              <a:cs typeface="Jost"/>
              <a:sym typeface="Jost"/>
            </a:endParaRPr>
          </a:p>
          <a:p>
            <a:pPr marL="0" marR="0" lvl="0" indent="0" algn="ctr" rtl="0">
              <a:spcBef>
                <a:spcPts val="0"/>
              </a:spcBef>
              <a:spcAft>
                <a:spcPts val="0"/>
              </a:spcAft>
              <a:buNone/>
            </a:pPr>
            <a:endParaRPr sz="2400" dirty="0">
              <a:solidFill>
                <a:srgbClr val="D8E2F3"/>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EB27D911-486F-8DEB-2724-06FFCCD3E1D5}"/>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632F8635-7BC7-70A1-783D-7738077191D3}"/>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7B2FD4D7-5F6F-0A53-8F91-15C1FC651016}"/>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F54C148E-1170-8EA9-4590-C1CD6CBDAFC8}"/>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BFD64BD7-9939-5C4B-7EBC-1D2CD63592CA}"/>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96208A30-74D8-EA70-620A-C32B5889FDCF}"/>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CA909944-0FDA-F91F-6EBF-5F114EB90674}"/>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BF852D43-2705-E665-4322-82A35817B07E}"/>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4DC9B399-067C-9305-D0EB-BB529D26EE20}"/>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30BDF016-14C4-F567-C399-CBE621E741F4}"/>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A91306D8-8C19-24D7-0C0C-98391A440BEB}"/>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0B03B8E2-BB89-A58D-C81B-60D198AFC3AC}"/>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A052C5E1-7DF4-78D0-37D1-9723FF01C4D7}"/>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A836C07F-9EB9-6C6B-D37B-FDE06A73A441}"/>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B166CC57-C8D0-2B11-74BA-D6DB3E90896D}"/>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93C1B781-6114-C5EF-46DA-2011FD1A2CC0}"/>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89C77DBD-EA41-A256-C468-32284CD5BE2D}"/>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37A0703D-FB82-A750-7BA6-19E0B8FA81F7}"/>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86DB1D34-C1D2-3BAC-8F49-928E0CD4A9AF}"/>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D9A13BC4-4272-AB4F-6BFB-79C9F4ED3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6" name="Google Shape;122;p3">
            <a:extLst>
              <a:ext uri="{FF2B5EF4-FFF2-40B4-BE49-F238E27FC236}">
                <a16:creationId xmlns:a16="http://schemas.microsoft.com/office/drawing/2014/main" id="{2E97474F-5141-BBCA-423F-4999917954BD}"/>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0E57338E-39C5-DAE1-BB44-AF772CBEBB9B}"/>
              </a:ext>
            </a:extLst>
          </p:cNvPr>
          <p:cNvSpPr txBox="1"/>
          <p:nvPr/>
        </p:nvSpPr>
        <p:spPr>
          <a:xfrm>
            <a:off x="651753" y="1674633"/>
            <a:ext cx="10845437" cy="4462760"/>
          </a:xfrm>
          <a:prstGeom prst="rect">
            <a:avLst/>
          </a:prstGeom>
          <a:noFill/>
        </p:spPr>
        <p:txBody>
          <a:bodyPr wrap="square" rtlCol="0">
            <a:spAutoFit/>
          </a:bodyPr>
          <a:lstStyle/>
          <a:p>
            <a:r>
              <a:rPr lang="en-US" sz="3200" dirty="0"/>
              <a:t>Bridging the gap for patients</a:t>
            </a:r>
          </a:p>
          <a:p>
            <a:endParaRPr lang="en-US" dirty="0"/>
          </a:p>
          <a:p>
            <a:r>
              <a:rPr lang="en-US" dirty="0"/>
              <a:t>Those systems can be used for:</a:t>
            </a:r>
            <a:br>
              <a:rPr lang="en-US" dirty="0"/>
            </a:br>
            <a:endParaRPr lang="en-US" dirty="0"/>
          </a:p>
          <a:p>
            <a:pPr marL="285750" indent="-285750">
              <a:buFont typeface="Arial" panose="020B0604020202020204" pitchFamily="34" charset="0"/>
              <a:buChar char="•"/>
            </a:pPr>
            <a:r>
              <a:rPr lang="en-US" b="1" dirty="0"/>
              <a:t>Term simplification</a:t>
            </a:r>
            <a:r>
              <a:rPr lang="en-US" dirty="0"/>
              <a:t>: Transforms "Hyperlipidemia" into "High blood fat levels" instantly.</a:t>
            </a:r>
          </a:p>
          <a:p>
            <a:pPr marL="285750" indent="-285750">
              <a:buFont typeface="Arial" panose="020B0604020202020204" pitchFamily="34" charset="0"/>
              <a:buChar char="•"/>
            </a:pPr>
            <a:r>
              <a:rPr lang="en-US" b="1" dirty="0"/>
              <a:t>24/7 Specific QA Access</a:t>
            </a:r>
            <a:r>
              <a:rPr lang="en-US" dirty="0"/>
              <a:t>: Answers "When do I take this pill?" at 2 AM without clinic calls.</a:t>
            </a:r>
          </a:p>
          <a:p>
            <a:pPr marL="285750" indent="-285750">
              <a:buFont typeface="Arial" panose="020B0604020202020204" pitchFamily="34" charset="0"/>
              <a:buChar char="•"/>
            </a:pPr>
            <a:r>
              <a:rPr lang="en-US" b="1" dirty="0"/>
              <a:t>Judgement Free Conversations</a:t>
            </a:r>
            <a:r>
              <a:rPr lang="en-US" dirty="0"/>
              <a:t>: Patients share sensitive data they might withhold from doctors.</a:t>
            </a:r>
          </a:p>
          <a:p>
            <a:pPr marL="285750" indent="-285750">
              <a:buFont typeface="Arial" panose="020B0604020202020204" pitchFamily="34" charset="0"/>
              <a:buChar char="•"/>
            </a:pPr>
            <a:endParaRPr lang="en-US" dirty="0"/>
          </a:p>
          <a:p>
            <a:r>
              <a:rPr lang="en-US" dirty="0"/>
              <a:t>+ any type of communication and information useful for your patients when you are not available.</a:t>
            </a:r>
          </a:p>
          <a:p>
            <a:endParaRPr lang="en-US" dirty="0"/>
          </a:p>
          <a:p>
            <a:endParaRPr lang="en-US" dirty="0"/>
          </a:p>
          <a:p>
            <a:r>
              <a:rPr lang="en-US" dirty="0"/>
              <a:t>Chatbots act as a </a:t>
            </a:r>
            <a:r>
              <a:rPr lang="en-US" b="1" dirty="0"/>
              <a:t>continuous companion</a:t>
            </a:r>
            <a:r>
              <a:rPr lang="en-US" dirty="0"/>
              <a:t>. While the physician defines the treatment plan, the AI ensures the patient understands and executes it daily. This can reduce readmissions by catching misunderstandings early and provide to the patient reassurance and control about their medical issue.</a:t>
            </a:r>
          </a:p>
          <a:p>
            <a:endParaRPr lang="el-GR" dirty="0"/>
          </a:p>
        </p:txBody>
      </p:sp>
    </p:spTree>
    <p:extLst>
      <p:ext uri="{BB962C8B-B14F-4D97-AF65-F5344CB8AC3E}">
        <p14:creationId xmlns:p14="http://schemas.microsoft.com/office/powerpoint/2010/main" val="1832855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DF522EF4-9CC3-9096-4480-D17F0C6B7FF8}"/>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47FE3E1F-087B-DED0-3220-2E0FDF882539}"/>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67360485-E41A-BBF0-C364-96DC3C91CA24}"/>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C0DD56CC-C8DC-2EBB-E145-7CC37EE37559}"/>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122C905E-D607-4B81-EC0D-967E980E3D57}"/>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B48CCDC3-3D7C-EE49-468A-C84029D375BF}"/>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FEECA14C-261E-F347-094C-6454D2F738F0}"/>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579A11EF-EEA6-CD72-F9A4-C257CC942D28}"/>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29647154-7CB3-5E5B-9FE2-63A461D4ADCC}"/>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E2F59B0B-A838-DF9E-8852-3E63D523B62A}"/>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4FA2C6F3-84F6-9F96-36A3-C575877A37EA}"/>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C436217D-2154-235E-29C3-E99EE69F5104}"/>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4521C91F-4D6D-77E4-43A6-8787F391682C}"/>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895FDAEF-7149-BD0C-BC02-482243A12840}"/>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F569C2F5-3B21-0C14-A066-09760ADA435B}"/>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0D0690B1-6881-233C-33B4-0CAD0F07926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7A086C26-A6CF-D7E2-3E4E-E072B45E9C8F}"/>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B33C08D0-2F0D-8805-E82D-79013AD0FC3F}"/>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E9ADC2D4-2CB8-DBBA-A926-5005072C8E26}"/>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142193FF-3C72-37BD-BD00-E756720BB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6" name="Google Shape;122;p3">
            <a:extLst>
              <a:ext uri="{FF2B5EF4-FFF2-40B4-BE49-F238E27FC236}">
                <a16:creationId xmlns:a16="http://schemas.microsoft.com/office/drawing/2014/main" id="{3A8ADF2D-087A-3A0C-00F2-D9CA17BF6D31}"/>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4" name="TextBox 3">
            <a:extLst>
              <a:ext uri="{FF2B5EF4-FFF2-40B4-BE49-F238E27FC236}">
                <a16:creationId xmlns:a16="http://schemas.microsoft.com/office/drawing/2014/main" id="{D86E1873-254B-CD25-8B58-29376DB9AB23}"/>
              </a:ext>
            </a:extLst>
          </p:cNvPr>
          <p:cNvSpPr txBox="1"/>
          <p:nvPr/>
        </p:nvSpPr>
        <p:spPr>
          <a:xfrm>
            <a:off x="651755" y="1690688"/>
            <a:ext cx="10845437" cy="2246769"/>
          </a:xfrm>
          <a:prstGeom prst="rect">
            <a:avLst/>
          </a:prstGeom>
          <a:noFill/>
        </p:spPr>
        <p:txBody>
          <a:bodyPr wrap="square" rtlCol="0">
            <a:spAutoFit/>
          </a:bodyPr>
          <a:lstStyle/>
          <a:p>
            <a:r>
              <a:rPr lang="en-US" sz="3200" dirty="0"/>
              <a:t>Let’s try it</a:t>
            </a:r>
          </a:p>
          <a:p>
            <a:endParaRPr lang="en-US" dirty="0"/>
          </a:p>
          <a:p>
            <a:pPr marL="285750" indent="-285750">
              <a:buFont typeface="Arial" panose="020B0604020202020204" pitchFamily="34" charset="0"/>
              <a:buChar char="•"/>
            </a:pPr>
            <a:r>
              <a:rPr lang="en-US" sz="2400" dirty="0"/>
              <a:t>Think of 5-10 common questions asked in your clinic.</a:t>
            </a:r>
          </a:p>
          <a:p>
            <a:pPr marL="285750" indent="-285750">
              <a:buFont typeface="Arial" panose="020B0604020202020204" pitchFamily="34" charset="0"/>
              <a:buChar char="•"/>
            </a:pPr>
            <a:r>
              <a:rPr lang="en-US" sz="2400" dirty="0"/>
              <a:t>Write clearly the answers</a:t>
            </a:r>
          </a:p>
          <a:p>
            <a:pPr marL="285750" indent="-285750">
              <a:buFont typeface="Arial" panose="020B0604020202020204" pitchFamily="34" charset="0"/>
              <a:buChar char="•"/>
            </a:pPr>
            <a:r>
              <a:rPr lang="en-US" sz="2400" dirty="0"/>
              <a:t>Use the </a:t>
            </a:r>
            <a:r>
              <a:rPr lang="en-US" sz="2400" dirty="0" err="1"/>
              <a:t>post-it</a:t>
            </a:r>
            <a:r>
              <a:rPr lang="en-US" sz="2400" dirty="0"/>
              <a:t> to create a conversation schema of possible scenarios.</a:t>
            </a:r>
          </a:p>
          <a:p>
            <a:endParaRPr lang="el-GR" dirty="0"/>
          </a:p>
        </p:txBody>
      </p:sp>
      <p:sp>
        <p:nvSpPr>
          <p:cNvPr id="5" name="TextBox 4">
            <a:extLst>
              <a:ext uri="{FF2B5EF4-FFF2-40B4-BE49-F238E27FC236}">
                <a16:creationId xmlns:a16="http://schemas.microsoft.com/office/drawing/2014/main" id="{7A0F4A75-FD80-BA28-F899-68293CE8D0CE}"/>
              </a:ext>
            </a:extLst>
          </p:cNvPr>
          <p:cNvSpPr txBox="1"/>
          <p:nvPr/>
        </p:nvSpPr>
        <p:spPr>
          <a:xfrm>
            <a:off x="838200" y="4163757"/>
            <a:ext cx="10658992" cy="1569660"/>
          </a:xfrm>
          <a:prstGeom prst="rect">
            <a:avLst/>
          </a:prstGeom>
          <a:noFill/>
        </p:spPr>
        <p:txBody>
          <a:bodyPr wrap="square" rtlCol="0">
            <a:spAutoFit/>
          </a:bodyPr>
          <a:lstStyle/>
          <a:p>
            <a:r>
              <a:rPr lang="en-US" sz="2400" dirty="0"/>
              <a:t>Visit:</a:t>
            </a:r>
            <a:br>
              <a:rPr lang="en-US" sz="2400" dirty="0"/>
            </a:br>
            <a:r>
              <a:rPr lang="en-US" sz="2400" dirty="0">
                <a:hlinkClick r:id="rId4"/>
              </a:rPr>
              <a:t>https://bot2learn.eu</a:t>
            </a:r>
            <a:endParaRPr lang="en-US" sz="2400" dirty="0"/>
          </a:p>
          <a:p>
            <a:endParaRPr lang="en-US" sz="2400" dirty="0"/>
          </a:p>
          <a:p>
            <a:r>
              <a:rPr lang="en-US" sz="2400" dirty="0"/>
              <a:t>and login with your credentials</a:t>
            </a:r>
            <a:endParaRPr lang="el-GR" sz="2400" dirty="0"/>
          </a:p>
        </p:txBody>
      </p:sp>
    </p:spTree>
    <p:extLst>
      <p:ext uri="{BB962C8B-B14F-4D97-AF65-F5344CB8AC3E}">
        <p14:creationId xmlns:p14="http://schemas.microsoft.com/office/powerpoint/2010/main" val="1648231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Google Shape;331;p12">
            <a:extLst>
              <a:ext uri="{FF2B5EF4-FFF2-40B4-BE49-F238E27FC236}">
                <a16:creationId xmlns:a16="http://schemas.microsoft.com/office/drawing/2014/main" id="{A195A874-3348-4C94-568A-301FB99AC73E}"/>
              </a:ext>
            </a:extLst>
          </p:cNvPr>
          <p:cNvSpPr txBox="1">
            <a:spLocks/>
          </p:cNvSpPr>
          <p:nvPr/>
        </p:nvSpPr>
        <p:spPr>
          <a:xfrm>
            <a:off x="838200" y="1825625"/>
            <a:ext cx="10515600" cy="2831283"/>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2800"/>
              <a:buNone/>
            </a:pPr>
            <a:r>
              <a:rPr lang="en-US" dirty="0"/>
              <a:t>Thank you!</a:t>
            </a:r>
          </a:p>
          <a:p>
            <a:pPr marL="0" indent="0">
              <a:spcBef>
                <a:spcPts val="0"/>
              </a:spcBef>
              <a:buClr>
                <a:schemeClr val="dk1"/>
              </a:buClr>
              <a:buSzPts val="2800"/>
              <a:buNone/>
            </a:pPr>
            <a:endParaRPr lang="en-US" dirty="0"/>
          </a:p>
          <a:p>
            <a:pPr marL="0" indent="0">
              <a:spcBef>
                <a:spcPts val="0"/>
              </a:spcBef>
              <a:buClr>
                <a:schemeClr val="dk1"/>
              </a:buClr>
              <a:buSzPts val="2800"/>
              <a:buNone/>
            </a:pPr>
            <a:endParaRPr lang="en-US" dirty="0"/>
          </a:p>
          <a:p>
            <a:pPr marL="0" indent="0">
              <a:spcBef>
                <a:spcPts val="0"/>
              </a:spcBef>
              <a:buClr>
                <a:schemeClr val="dk1"/>
              </a:buClr>
              <a:buSzPts val="2800"/>
              <a:buNone/>
            </a:pPr>
            <a:r>
              <a:rPr lang="en-US" dirty="0"/>
              <a:t>				Any questions?</a:t>
            </a:r>
          </a:p>
          <a:p>
            <a:pPr marL="0" indent="0">
              <a:spcBef>
                <a:spcPts val="0"/>
              </a:spcBef>
              <a:buClr>
                <a:schemeClr val="dk1"/>
              </a:buClr>
              <a:buSzPts val="2800"/>
              <a:buNone/>
            </a:pPr>
            <a:r>
              <a:rPr lang="en-US" dirty="0">
                <a:solidFill>
                  <a:schemeClr val="bg1">
                    <a:lumMod val="65000"/>
                  </a:schemeClr>
                </a:solidFill>
              </a:rPr>
              <a:t>				kvlachak@ngnc.gr</a:t>
            </a:r>
          </a:p>
          <a:p>
            <a:pPr lvl="1" indent="-88900">
              <a:buClr>
                <a:schemeClr val="dk1"/>
              </a:buClr>
              <a:buSzPts val="2200"/>
              <a:buFont typeface="Arial" panose="020B0604020202020204" pitchFamily="34" charset="0"/>
              <a:buNone/>
            </a:pPr>
            <a:endParaRPr lang="en-US" sz="2200" dirty="0"/>
          </a:p>
        </p:txBody>
      </p:sp>
      <p:grpSp>
        <p:nvGrpSpPr>
          <p:cNvPr id="28" name="Google Shape;333;p12">
            <a:extLst>
              <a:ext uri="{FF2B5EF4-FFF2-40B4-BE49-F238E27FC236}">
                <a16:creationId xmlns:a16="http://schemas.microsoft.com/office/drawing/2014/main" id="{E449C816-6814-3CF8-1550-2C70CCF06B53}"/>
              </a:ext>
            </a:extLst>
          </p:cNvPr>
          <p:cNvGrpSpPr/>
          <p:nvPr/>
        </p:nvGrpSpPr>
        <p:grpSpPr>
          <a:xfrm>
            <a:off x="9724011" y="6370822"/>
            <a:ext cx="2387815" cy="427242"/>
            <a:chOff x="5982298" y="3344706"/>
            <a:chExt cx="1051063" cy="231415"/>
          </a:xfrm>
        </p:grpSpPr>
        <p:cxnSp>
          <p:nvCxnSpPr>
            <p:cNvPr id="29" name="Google Shape;334;p12">
              <a:extLst>
                <a:ext uri="{FF2B5EF4-FFF2-40B4-BE49-F238E27FC236}">
                  <a16:creationId xmlns:a16="http://schemas.microsoft.com/office/drawing/2014/main" id="{7FB21ABB-F2C4-12F6-43DF-B3BC0A4AF923}"/>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0" name="Google Shape;335;p12">
              <a:extLst>
                <a:ext uri="{FF2B5EF4-FFF2-40B4-BE49-F238E27FC236}">
                  <a16:creationId xmlns:a16="http://schemas.microsoft.com/office/drawing/2014/main" id="{E6988F3C-95CD-A4A9-9578-C9B7AED4898A}"/>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1" name="Google Shape;336;p12">
              <a:extLst>
                <a:ext uri="{FF2B5EF4-FFF2-40B4-BE49-F238E27FC236}">
                  <a16:creationId xmlns:a16="http://schemas.microsoft.com/office/drawing/2014/main" id="{857461D0-ADB9-07F2-D559-C88A7F44FEA6}"/>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2" name="Google Shape;337;p12">
              <a:extLst>
                <a:ext uri="{FF2B5EF4-FFF2-40B4-BE49-F238E27FC236}">
                  <a16:creationId xmlns:a16="http://schemas.microsoft.com/office/drawing/2014/main" id="{A8E59BB1-714D-B003-908F-647E3A9A01CE}"/>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3" name="Google Shape;338;p12">
              <a:extLst>
                <a:ext uri="{FF2B5EF4-FFF2-40B4-BE49-F238E27FC236}">
                  <a16:creationId xmlns:a16="http://schemas.microsoft.com/office/drawing/2014/main" id="{A97AC826-1A21-5176-4DBA-E8476CD1BD90}"/>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34" name="Google Shape;339;p12">
              <a:extLst>
                <a:ext uri="{FF2B5EF4-FFF2-40B4-BE49-F238E27FC236}">
                  <a16:creationId xmlns:a16="http://schemas.microsoft.com/office/drawing/2014/main" id="{9B9B17F8-0E39-4AF1-1376-2916C880D23E}"/>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5" name="Google Shape;340;p12">
              <a:extLst>
                <a:ext uri="{FF2B5EF4-FFF2-40B4-BE49-F238E27FC236}">
                  <a16:creationId xmlns:a16="http://schemas.microsoft.com/office/drawing/2014/main" id="{1C2FDB40-4CC8-E9ED-5E4A-489D4E96ECCE}"/>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6" name="Google Shape;341;p12">
              <a:extLst>
                <a:ext uri="{FF2B5EF4-FFF2-40B4-BE49-F238E27FC236}">
                  <a16:creationId xmlns:a16="http://schemas.microsoft.com/office/drawing/2014/main" id="{297D7BF3-1B1C-09C1-CD89-9AF2C65A5C57}"/>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37" name="Google Shape;342;p12">
              <a:extLst>
                <a:ext uri="{FF2B5EF4-FFF2-40B4-BE49-F238E27FC236}">
                  <a16:creationId xmlns:a16="http://schemas.microsoft.com/office/drawing/2014/main" id="{6962CE87-9549-1010-870A-C6881E883A2F}"/>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38" name="Google Shape;343;p12">
              <a:extLst>
                <a:ext uri="{FF2B5EF4-FFF2-40B4-BE49-F238E27FC236}">
                  <a16:creationId xmlns:a16="http://schemas.microsoft.com/office/drawing/2014/main" id="{27B28567-A33B-F7BB-5103-31488205074F}"/>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9" name="Google Shape;344;p12">
              <a:extLst>
                <a:ext uri="{FF2B5EF4-FFF2-40B4-BE49-F238E27FC236}">
                  <a16:creationId xmlns:a16="http://schemas.microsoft.com/office/drawing/2014/main" id="{532940B7-ADC6-8382-EE01-5F4F79904F6E}"/>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0" name="Google Shape;345;p12">
              <a:extLst>
                <a:ext uri="{FF2B5EF4-FFF2-40B4-BE49-F238E27FC236}">
                  <a16:creationId xmlns:a16="http://schemas.microsoft.com/office/drawing/2014/main" id="{80EA08C4-E086-3740-10A9-5AC1FE311585}"/>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1" name="Google Shape;346;p12">
              <a:extLst>
                <a:ext uri="{FF2B5EF4-FFF2-40B4-BE49-F238E27FC236}">
                  <a16:creationId xmlns:a16="http://schemas.microsoft.com/office/drawing/2014/main" id="{8D30AF84-8DD7-713B-6D16-D154479ADD76}"/>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2" name="Google Shape;347;p12">
              <a:extLst>
                <a:ext uri="{FF2B5EF4-FFF2-40B4-BE49-F238E27FC236}">
                  <a16:creationId xmlns:a16="http://schemas.microsoft.com/office/drawing/2014/main" id="{6ABD30C0-D461-5E14-1DB9-101E4DAFCC0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3" name="Google Shape;348;p12">
              <a:extLst>
                <a:ext uri="{FF2B5EF4-FFF2-40B4-BE49-F238E27FC236}">
                  <a16:creationId xmlns:a16="http://schemas.microsoft.com/office/drawing/2014/main" id="{5A84593B-2F22-BC0C-1A7C-6A35B96B0405}"/>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4" name="Google Shape;349;p12">
              <a:extLst>
                <a:ext uri="{FF2B5EF4-FFF2-40B4-BE49-F238E27FC236}">
                  <a16:creationId xmlns:a16="http://schemas.microsoft.com/office/drawing/2014/main" id="{2CF9C922-6B31-2185-45D6-B19D2406E60C}"/>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5" name="Google Shape;350;p12">
              <a:extLst>
                <a:ext uri="{FF2B5EF4-FFF2-40B4-BE49-F238E27FC236}">
                  <a16:creationId xmlns:a16="http://schemas.microsoft.com/office/drawing/2014/main" id="{6AC69B47-FDF3-D5C5-1F74-1B7A380B1B6B}"/>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
        <p:nvSpPr>
          <p:cNvPr id="51" name="Google Shape;110;p1">
            <a:extLst>
              <a:ext uri="{FF2B5EF4-FFF2-40B4-BE49-F238E27FC236}">
                <a16:creationId xmlns:a16="http://schemas.microsoft.com/office/drawing/2014/main" id="{4C605EB4-5286-6F61-F65D-87922D4C939E}"/>
              </a:ext>
            </a:extLst>
          </p:cNvPr>
          <p:cNvSpPr txBox="1"/>
          <p:nvPr/>
        </p:nvSpPr>
        <p:spPr>
          <a:xfrm>
            <a:off x="0" y="5134926"/>
            <a:ext cx="8574157"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dirty="0" err="1">
                <a:solidFill>
                  <a:schemeClr val="bg2">
                    <a:lumMod val="25000"/>
                  </a:schemeClr>
                </a:solidFill>
                <a:effectLst/>
                <a:latin typeface="Jost" panose="020B0604020202020204" charset="0"/>
              </a:rPr>
              <a:t>TinWise</a:t>
            </a:r>
            <a:r>
              <a:rPr lang="en-US" sz="1200" b="0" i="0" dirty="0">
                <a:solidFill>
                  <a:schemeClr val="bg2">
                    <a:lumMod val="25000"/>
                  </a:schemeClr>
                </a:solidFill>
                <a:effectLst/>
                <a:latin typeface="Jost" panose="020B0604020202020204" charset="0"/>
              </a:rPr>
              <a:t> is a Joint Project funded by the European Commission within the ERASMUS+ 2024 </a:t>
            </a:r>
            <a:r>
              <a:rPr lang="en-US" sz="1200" b="0" i="0" dirty="0" err="1">
                <a:solidFill>
                  <a:schemeClr val="bg2">
                    <a:lumMod val="25000"/>
                  </a:schemeClr>
                </a:solidFill>
                <a:effectLst/>
                <a:latin typeface="Jost" panose="020B0604020202020204" charset="0"/>
              </a:rPr>
              <a:t>Programme</a:t>
            </a:r>
            <a:r>
              <a:rPr lang="en-US" sz="1200" b="0" i="0" dirty="0">
                <a:solidFill>
                  <a:schemeClr val="bg2">
                    <a:lumMod val="25000"/>
                  </a:schemeClr>
                </a:solidFill>
                <a:effectLst/>
                <a:latin typeface="Jost" panose="020B0604020202020204" charset="0"/>
              </a:rPr>
              <a:t>, Key Action 2 – KA220-VET - Cooperation partnerships in vocational education and training.</a:t>
            </a:r>
          </a:p>
          <a:p>
            <a:pPr marL="0" marR="0" lvl="0" indent="0" algn="l" rtl="0">
              <a:spcBef>
                <a:spcPts val="0"/>
              </a:spcBef>
              <a:spcAft>
                <a:spcPts val="0"/>
              </a:spcAft>
              <a:buNone/>
            </a:pPr>
            <a:endParaRPr lang="en-US" sz="1200" b="0" i="0" dirty="0">
              <a:solidFill>
                <a:schemeClr val="bg2">
                  <a:lumMod val="25000"/>
                </a:schemeClr>
              </a:solidFill>
              <a:effectLst/>
              <a:latin typeface="Jost" panose="020B0604020202020204" charset="0"/>
            </a:endParaRPr>
          </a:p>
          <a:p>
            <a:pPr>
              <a:buNone/>
            </a:pPr>
            <a:r>
              <a:rPr lang="en-US" sz="1200" b="0" i="0" dirty="0">
                <a:solidFill>
                  <a:schemeClr val="bg2">
                    <a:lumMod val="25000"/>
                  </a:schemeClr>
                </a:solidFill>
                <a:effectLst/>
                <a:latin typeface="Jost" panose="020B0604020202020204" charset="0"/>
              </a:rPr>
              <a:t>DISCLAIMER: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pic>
        <p:nvPicPr>
          <p:cNvPr id="52" name="Picture 2" descr="Erasmus+">
            <a:extLst>
              <a:ext uri="{FF2B5EF4-FFF2-40B4-BE49-F238E27FC236}">
                <a16:creationId xmlns:a16="http://schemas.microsoft.com/office/drawing/2014/main" id="{28F3232E-957B-115D-8FEA-605AC659FF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74" y="6311900"/>
            <a:ext cx="2395542" cy="5008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ack and gold letter on a black background&#10;&#10;AI-generated content may be incorrect.">
            <a:extLst>
              <a:ext uri="{FF2B5EF4-FFF2-40B4-BE49-F238E27FC236}">
                <a16:creationId xmlns:a16="http://schemas.microsoft.com/office/drawing/2014/main" id="{C893CDCA-ABB9-81E3-3E13-C2F498DA40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Tree>
    <p:extLst>
      <p:ext uri="{BB962C8B-B14F-4D97-AF65-F5344CB8AC3E}">
        <p14:creationId xmlns:p14="http://schemas.microsoft.com/office/powerpoint/2010/main" val="212633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9A981-897A-DADD-6EAA-B0DDA74F0E6D}"/>
            </a:ext>
          </a:extLst>
        </p:cNvPr>
        <p:cNvGrpSpPr/>
        <p:nvPr/>
      </p:nvGrpSpPr>
      <p:grpSpPr>
        <a:xfrm>
          <a:off x="0" y="0"/>
          <a:ext cx="0" cy="0"/>
          <a:chOff x="0" y="0"/>
          <a:chExt cx="0" cy="0"/>
        </a:xfrm>
      </p:grpSpPr>
      <p:sp>
        <p:nvSpPr>
          <p:cNvPr id="26" name="Google Shape;331;p12">
            <a:extLst>
              <a:ext uri="{FF2B5EF4-FFF2-40B4-BE49-F238E27FC236}">
                <a16:creationId xmlns:a16="http://schemas.microsoft.com/office/drawing/2014/main" id="{B6823F5F-C86E-06E3-A950-4767F5692B01}"/>
              </a:ext>
            </a:extLst>
          </p:cNvPr>
          <p:cNvSpPr txBox="1">
            <a:spLocks/>
          </p:cNvSpPr>
          <p:nvPr/>
        </p:nvSpPr>
        <p:spPr>
          <a:xfrm>
            <a:off x="838200" y="1387799"/>
            <a:ext cx="10515600" cy="3269109"/>
          </a:xfrm>
          <a:prstGeom prst="rect">
            <a:avLst/>
          </a:prstGeom>
          <a:noFill/>
          <a:ln>
            <a:noFill/>
          </a:ln>
        </p:spPr>
        <p:txBody>
          <a:bodyPr spcFirstLastPara="1" vert="horz" wrap="square" lIns="91425" tIns="45700" rIns="91425" bIns="45700" rtlCol="0" anchor="t" anchorCtr="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2800"/>
              <a:buNone/>
            </a:pPr>
            <a:r>
              <a:rPr lang="en-US" dirty="0"/>
              <a:t>Bibliography</a:t>
            </a:r>
          </a:p>
          <a:p>
            <a:pPr marL="0" indent="0">
              <a:spcBef>
                <a:spcPts val="0"/>
              </a:spcBef>
              <a:buClr>
                <a:schemeClr val="dk1"/>
              </a:buClr>
              <a:buSzPts val="2800"/>
              <a:buNone/>
            </a:pPr>
            <a:endParaRPr lang="en-US" dirty="0"/>
          </a:p>
          <a:p>
            <a:pPr marL="0" indent="0">
              <a:spcBef>
                <a:spcPts val="0"/>
              </a:spcBef>
              <a:buClr>
                <a:schemeClr val="dk1"/>
              </a:buClr>
              <a:buSzPts val="2800"/>
              <a:buNone/>
            </a:pPr>
            <a:r>
              <a:rPr lang="en-US" sz="1700" dirty="0"/>
              <a:t>[1] Nielsen-Bohlman L, </a:t>
            </a:r>
            <a:r>
              <a:rPr lang="en-US" sz="1700" dirty="0" err="1"/>
              <a:t>Panzr</a:t>
            </a:r>
            <a:r>
              <a:rPr lang="en-US" sz="1700" dirty="0"/>
              <a:t> AM, Kindig DA Health literacy: a prescription to end confusion. (2004) Washington, DC: Institute of Medicine: National Academies Press.</a:t>
            </a:r>
          </a:p>
          <a:p>
            <a:pPr marL="0" indent="0">
              <a:spcBef>
                <a:spcPts val="0"/>
              </a:spcBef>
              <a:buClr>
                <a:schemeClr val="dk1"/>
              </a:buClr>
              <a:buSzPts val="2800"/>
              <a:buNone/>
            </a:pPr>
            <a:r>
              <a:rPr lang="en-US" sz="1700" dirty="0"/>
              <a:t>[2] Berkman ND, Sheridan SL, Donahue KE, et al. Low health literacy and health outcomes: an updated systematic review. (2011) Ann Intern Med 155(2): 97–107.</a:t>
            </a:r>
          </a:p>
          <a:p>
            <a:pPr marL="0" indent="0">
              <a:spcBef>
                <a:spcPts val="0"/>
              </a:spcBef>
              <a:buClr>
                <a:schemeClr val="dk1"/>
              </a:buClr>
              <a:buSzPts val="2800"/>
              <a:buNone/>
            </a:pPr>
            <a:r>
              <a:rPr lang="en-US" sz="1700" dirty="0"/>
              <a:t>[3] </a:t>
            </a:r>
            <a:r>
              <a:rPr lang="fr-FR" sz="1700" dirty="0" err="1"/>
              <a:t>Neprash</a:t>
            </a:r>
            <a:r>
              <a:rPr lang="fr-FR" sz="1700" dirty="0"/>
              <a:t>, H. T., Mulcahy, J. F., Cross, D. A., Gaugler, J. E., </a:t>
            </a:r>
            <a:r>
              <a:rPr lang="fr-FR" sz="1700" dirty="0" err="1"/>
              <a:t>Golberstein</a:t>
            </a:r>
            <a:r>
              <a:rPr lang="fr-FR" sz="1700" dirty="0"/>
              <a:t>, E., &amp; Ganguli, I. (2023). Association of </a:t>
            </a:r>
            <a:r>
              <a:rPr lang="fr-FR" sz="1700" dirty="0" err="1"/>
              <a:t>Primary</a:t>
            </a:r>
            <a:r>
              <a:rPr lang="fr-FR" sz="1700" dirty="0"/>
              <a:t> Care </a:t>
            </a:r>
            <a:r>
              <a:rPr lang="fr-FR" sz="1700" dirty="0" err="1"/>
              <a:t>Visit</a:t>
            </a:r>
            <a:r>
              <a:rPr lang="fr-FR" sz="1700" dirty="0"/>
              <a:t> </a:t>
            </a:r>
            <a:r>
              <a:rPr lang="fr-FR" sz="1700" dirty="0" err="1"/>
              <a:t>Length</a:t>
            </a:r>
            <a:r>
              <a:rPr lang="fr-FR" sz="1700" dirty="0"/>
              <a:t> With </a:t>
            </a:r>
            <a:r>
              <a:rPr lang="fr-FR" sz="1700" dirty="0" err="1"/>
              <a:t>Potentially</a:t>
            </a:r>
            <a:r>
              <a:rPr lang="fr-FR" sz="1700" dirty="0"/>
              <a:t> </a:t>
            </a:r>
            <a:r>
              <a:rPr lang="fr-FR" sz="1700" dirty="0" err="1"/>
              <a:t>Inappropriate</a:t>
            </a:r>
            <a:r>
              <a:rPr lang="fr-FR" sz="1700" dirty="0"/>
              <a:t> </a:t>
            </a:r>
            <a:r>
              <a:rPr lang="fr-FR" sz="1700" dirty="0" err="1"/>
              <a:t>Prescribing</a:t>
            </a:r>
            <a:r>
              <a:rPr lang="fr-FR" sz="1700" dirty="0"/>
              <a:t>. </a:t>
            </a:r>
            <a:r>
              <a:rPr lang="fr-FR" sz="1700" i="1" dirty="0"/>
              <a:t>JAMA Health Forum</a:t>
            </a:r>
            <a:r>
              <a:rPr lang="fr-FR" sz="1700" dirty="0"/>
              <a:t>, </a:t>
            </a:r>
            <a:r>
              <a:rPr lang="fr-FR" sz="1700" i="1" dirty="0"/>
              <a:t>4</a:t>
            </a:r>
            <a:r>
              <a:rPr lang="fr-FR" sz="1700" dirty="0"/>
              <a:t>(3), e230052.</a:t>
            </a:r>
          </a:p>
          <a:p>
            <a:pPr marL="0" indent="0">
              <a:spcBef>
                <a:spcPts val="0"/>
              </a:spcBef>
              <a:buClr>
                <a:schemeClr val="dk1"/>
              </a:buClr>
              <a:buSzPts val="2800"/>
              <a:buNone/>
            </a:pPr>
            <a:r>
              <a:rPr lang="fr-FR" sz="1700" dirty="0"/>
              <a:t>[4]</a:t>
            </a:r>
            <a:r>
              <a:rPr lang="en-US" sz="1700" dirty="0"/>
              <a:t> </a:t>
            </a:r>
            <a:r>
              <a:rPr lang="en-US" sz="1700" dirty="0" err="1"/>
              <a:t>Kessels</a:t>
            </a:r>
            <a:r>
              <a:rPr lang="en-US" sz="1700" dirty="0"/>
              <a:t>, Roy P C. “Patients' memory for medical information.” </a:t>
            </a:r>
            <a:r>
              <a:rPr lang="en-US" sz="1700" i="1" dirty="0"/>
              <a:t>Journal of the Royal Society of Medicine</a:t>
            </a:r>
            <a:r>
              <a:rPr lang="en-US" sz="1700" dirty="0"/>
              <a:t> vol. 96,5 (2003): 219-22. doi:10.1177/014107680309600504</a:t>
            </a:r>
          </a:p>
          <a:p>
            <a:pPr marL="0" indent="0">
              <a:spcBef>
                <a:spcPts val="0"/>
              </a:spcBef>
              <a:buClr>
                <a:schemeClr val="dk1"/>
              </a:buClr>
              <a:buSzPts val="2800"/>
              <a:buNone/>
            </a:pPr>
            <a:r>
              <a:rPr lang="en-US" sz="1700" dirty="0"/>
              <a:t>[5] Ahmad Abdellatif, Khaled Badran, and Emad Shihab. “</a:t>
            </a:r>
            <a:r>
              <a:rPr lang="en-US" sz="1700" dirty="0" err="1"/>
              <a:t>MSRBot</a:t>
            </a:r>
            <a:r>
              <a:rPr lang="en-US" sz="1700" dirty="0"/>
              <a:t>: Using bots </a:t>
            </a:r>
            <a:r>
              <a:rPr lang="en-US" sz="1700" dirty="0" err="1"/>
              <a:t>toanswer</a:t>
            </a:r>
            <a:r>
              <a:rPr lang="en-US" sz="1700" dirty="0"/>
              <a:t> questions from software repositories“. Empirical Software Engineering, 25:1834–1863, 03 2020.</a:t>
            </a:r>
          </a:p>
          <a:p>
            <a:pPr marL="0" indent="0">
              <a:spcBef>
                <a:spcPts val="0"/>
              </a:spcBef>
              <a:buClr>
                <a:schemeClr val="dk1"/>
              </a:buClr>
              <a:buSzPts val="2800"/>
              <a:buNone/>
            </a:pPr>
            <a:r>
              <a:rPr lang="en-US" sz="1700" dirty="0"/>
              <a:t>[6] </a:t>
            </a:r>
            <a:r>
              <a:rPr lang="en-US" sz="1700" dirty="0" err="1"/>
              <a:t>GeeksforGeeks</a:t>
            </a:r>
            <a:r>
              <a:rPr lang="en-US" sz="1700" dirty="0"/>
              <a:t>. (2025, June 9). RAG Architecture. </a:t>
            </a:r>
            <a:r>
              <a:rPr lang="en-US" sz="1700" dirty="0" err="1"/>
              <a:t>GeeksforGeeks</a:t>
            </a:r>
            <a:r>
              <a:rPr lang="en-US" sz="1700" dirty="0"/>
              <a:t>. https://www.geeksforgeeks.org/nlp/rag-architecture/</a:t>
            </a:r>
          </a:p>
          <a:p>
            <a:pPr marL="0" indent="0">
              <a:spcBef>
                <a:spcPts val="0"/>
              </a:spcBef>
              <a:buClr>
                <a:schemeClr val="dk1"/>
              </a:buClr>
              <a:buSzPts val="2800"/>
              <a:buNone/>
            </a:pPr>
            <a:endParaRPr lang="en-US" sz="1800" dirty="0"/>
          </a:p>
          <a:p>
            <a:pPr marL="0" indent="0">
              <a:spcBef>
                <a:spcPts val="0"/>
              </a:spcBef>
              <a:buClr>
                <a:schemeClr val="dk1"/>
              </a:buClr>
              <a:buSzPts val="2800"/>
              <a:buNone/>
            </a:pPr>
            <a:endParaRPr lang="en-US" sz="1800" dirty="0"/>
          </a:p>
          <a:p>
            <a:pPr marL="0" indent="0">
              <a:spcBef>
                <a:spcPts val="0"/>
              </a:spcBef>
              <a:buClr>
                <a:schemeClr val="dk1"/>
              </a:buClr>
              <a:buSzPts val="2800"/>
              <a:buNone/>
            </a:pPr>
            <a:endParaRPr lang="el-GR" sz="1800" dirty="0"/>
          </a:p>
          <a:p>
            <a:pPr marL="0" indent="0">
              <a:spcBef>
                <a:spcPts val="0"/>
              </a:spcBef>
              <a:buClr>
                <a:schemeClr val="dk1"/>
              </a:buClr>
              <a:buSzPts val="2800"/>
              <a:buNone/>
            </a:pPr>
            <a:endParaRPr lang="en-US" sz="1800" dirty="0"/>
          </a:p>
          <a:p>
            <a:pPr marL="0" indent="0">
              <a:spcBef>
                <a:spcPts val="0"/>
              </a:spcBef>
              <a:buClr>
                <a:schemeClr val="dk1"/>
              </a:buClr>
              <a:buSzPts val="2800"/>
              <a:buNone/>
            </a:pPr>
            <a:endParaRPr lang="en-US" dirty="0"/>
          </a:p>
          <a:p>
            <a:pPr marL="0" indent="0">
              <a:spcBef>
                <a:spcPts val="0"/>
              </a:spcBef>
              <a:buClr>
                <a:schemeClr val="dk1"/>
              </a:buClr>
              <a:buSzPts val="2800"/>
              <a:buNone/>
            </a:pPr>
            <a:endParaRPr lang="en-US" sz="1600" dirty="0"/>
          </a:p>
          <a:p>
            <a:pPr marL="0" indent="0">
              <a:spcBef>
                <a:spcPts val="0"/>
              </a:spcBef>
              <a:buClr>
                <a:schemeClr val="dk1"/>
              </a:buClr>
              <a:buSzPts val="2800"/>
              <a:buNone/>
            </a:pPr>
            <a:endParaRPr lang="en-US" sz="1600" dirty="0"/>
          </a:p>
          <a:p>
            <a:pPr lvl="1" indent="-88900">
              <a:buClr>
                <a:schemeClr val="dk1"/>
              </a:buClr>
              <a:buSzPts val="2200"/>
              <a:buFont typeface="Arial" panose="020B0604020202020204" pitchFamily="34" charset="0"/>
              <a:buNone/>
            </a:pPr>
            <a:endParaRPr lang="en-US" sz="2200" dirty="0"/>
          </a:p>
        </p:txBody>
      </p:sp>
      <p:grpSp>
        <p:nvGrpSpPr>
          <p:cNvPr id="28" name="Google Shape;333;p12">
            <a:extLst>
              <a:ext uri="{FF2B5EF4-FFF2-40B4-BE49-F238E27FC236}">
                <a16:creationId xmlns:a16="http://schemas.microsoft.com/office/drawing/2014/main" id="{4DF6DC88-679E-9391-FAE6-6CB9C6E13D22}"/>
              </a:ext>
            </a:extLst>
          </p:cNvPr>
          <p:cNvGrpSpPr/>
          <p:nvPr/>
        </p:nvGrpSpPr>
        <p:grpSpPr>
          <a:xfrm>
            <a:off x="9724011" y="6370822"/>
            <a:ext cx="2387815" cy="427242"/>
            <a:chOff x="5982298" y="3344706"/>
            <a:chExt cx="1051063" cy="231415"/>
          </a:xfrm>
        </p:grpSpPr>
        <p:cxnSp>
          <p:nvCxnSpPr>
            <p:cNvPr id="29" name="Google Shape;334;p12">
              <a:extLst>
                <a:ext uri="{FF2B5EF4-FFF2-40B4-BE49-F238E27FC236}">
                  <a16:creationId xmlns:a16="http://schemas.microsoft.com/office/drawing/2014/main" id="{49A36567-CF60-A9CD-3EF5-1394CFF1BEC7}"/>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0" name="Google Shape;335;p12">
              <a:extLst>
                <a:ext uri="{FF2B5EF4-FFF2-40B4-BE49-F238E27FC236}">
                  <a16:creationId xmlns:a16="http://schemas.microsoft.com/office/drawing/2014/main" id="{B63CAA4A-DF31-DD75-3663-003430A94661}"/>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1" name="Google Shape;336;p12">
              <a:extLst>
                <a:ext uri="{FF2B5EF4-FFF2-40B4-BE49-F238E27FC236}">
                  <a16:creationId xmlns:a16="http://schemas.microsoft.com/office/drawing/2014/main" id="{133BC571-BA9A-E290-A995-BABF72D20E7F}"/>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2" name="Google Shape;337;p12">
              <a:extLst>
                <a:ext uri="{FF2B5EF4-FFF2-40B4-BE49-F238E27FC236}">
                  <a16:creationId xmlns:a16="http://schemas.microsoft.com/office/drawing/2014/main" id="{EA7EB13F-6973-9119-778D-9ACB0576D766}"/>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3" name="Google Shape;338;p12">
              <a:extLst>
                <a:ext uri="{FF2B5EF4-FFF2-40B4-BE49-F238E27FC236}">
                  <a16:creationId xmlns:a16="http://schemas.microsoft.com/office/drawing/2014/main" id="{7D1DDE4A-179E-6976-A4EB-2ED509534F4F}"/>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34" name="Google Shape;339;p12">
              <a:extLst>
                <a:ext uri="{FF2B5EF4-FFF2-40B4-BE49-F238E27FC236}">
                  <a16:creationId xmlns:a16="http://schemas.microsoft.com/office/drawing/2014/main" id="{CBC5D884-F348-99A0-05AD-1127BA00E712}"/>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5" name="Google Shape;340;p12">
              <a:extLst>
                <a:ext uri="{FF2B5EF4-FFF2-40B4-BE49-F238E27FC236}">
                  <a16:creationId xmlns:a16="http://schemas.microsoft.com/office/drawing/2014/main" id="{02BC2F10-B059-D2C4-5C26-51FE6B81BA09}"/>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6" name="Google Shape;341;p12">
              <a:extLst>
                <a:ext uri="{FF2B5EF4-FFF2-40B4-BE49-F238E27FC236}">
                  <a16:creationId xmlns:a16="http://schemas.microsoft.com/office/drawing/2014/main" id="{3CACA2D5-5039-E117-307B-1279DA67E4E7}"/>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37" name="Google Shape;342;p12">
              <a:extLst>
                <a:ext uri="{FF2B5EF4-FFF2-40B4-BE49-F238E27FC236}">
                  <a16:creationId xmlns:a16="http://schemas.microsoft.com/office/drawing/2014/main" id="{5A58A4A2-4F05-F00A-9667-9C4949D4D29C}"/>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38" name="Google Shape;343;p12">
              <a:extLst>
                <a:ext uri="{FF2B5EF4-FFF2-40B4-BE49-F238E27FC236}">
                  <a16:creationId xmlns:a16="http://schemas.microsoft.com/office/drawing/2014/main" id="{A417E29D-C366-7C2E-0167-772F2E71EAF2}"/>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9" name="Google Shape;344;p12">
              <a:extLst>
                <a:ext uri="{FF2B5EF4-FFF2-40B4-BE49-F238E27FC236}">
                  <a16:creationId xmlns:a16="http://schemas.microsoft.com/office/drawing/2014/main" id="{49405075-82DE-D07B-3B6D-228905FB36DD}"/>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0" name="Google Shape;345;p12">
              <a:extLst>
                <a:ext uri="{FF2B5EF4-FFF2-40B4-BE49-F238E27FC236}">
                  <a16:creationId xmlns:a16="http://schemas.microsoft.com/office/drawing/2014/main" id="{771EE8B9-58E7-2E04-FF7B-AF5343AFC2C6}"/>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1" name="Google Shape;346;p12">
              <a:extLst>
                <a:ext uri="{FF2B5EF4-FFF2-40B4-BE49-F238E27FC236}">
                  <a16:creationId xmlns:a16="http://schemas.microsoft.com/office/drawing/2014/main" id="{B5BF6D68-F50C-99A8-18E0-7CDF5EBEF594}"/>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2" name="Google Shape;347;p12">
              <a:extLst>
                <a:ext uri="{FF2B5EF4-FFF2-40B4-BE49-F238E27FC236}">
                  <a16:creationId xmlns:a16="http://schemas.microsoft.com/office/drawing/2014/main" id="{0DB48ADA-F07F-3786-E76B-25C78B22D27A}"/>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3" name="Google Shape;348;p12">
              <a:extLst>
                <a:ext uri="{FF2B5EF4-FFF2-40B4-BE49-F238E27FC236}">
                  <a16:creationId xmlns:a16="http://schemas.microsoft.com/office/drawing/2014/main" id="{4B4BAAE4-F39C-8FF0-EB54-186ACD6E0ECB}"/>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4" name="Google Shape;349;p12">
              <a:extLst>
                <a:ext uri="{FF2B5EF4-FFF2-40B4-BE49-F238E27FC236}">
                  <a16:creationId xmlns:a16="http://schemas.microsoft.com/office/drawing/2014/main" id="{EFF41336-5DDB-815C-A65F-6B53577D2DFC}"/>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5" name="Google Shape;350;p12">
              <a:extLst>
                <a:ext uri="{FF2B5EF4-FFF2-40B4-BE49-F238E27FC236}">
                  <a16:creationId xmlns:a16="http://schemas.microsoft.com/office/drawing/2014/main" id="{569BBC06-3250-529C-0F99-D2A0CFC69F72}"/>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
        <p:nvSpPr>
          <p:cNvPr id="51" name="Google Shape;110;p1">
            <a:extLst>
              <a:ext uri="{FF2B5EF4-FFF2-40B4-BE49-F238E27FC236}">
                <a16:creationId xmlns:a16="http://schemas.microsoft.com/office/drawing/2014/main" id="{B14F6BDA-5505-F9CE-5A1C-718C93293E57}"/>
              </a:ext>
            </a:extLst>
          </p:cNvPr>
          <p:cNvSpPr txBox="1"/>
          <p:nvPr/>
        </p:nvSpPr>
        <p:spPr>
          <a:xfrm>
            <a:off x="0" y="5134926"/>
            <a:ext cx="8574157"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dirty="0" err="1">
                <a:solidFill>
                  <a:schemeClr val="bg2">
                    <a:lumMod val="25000"/>
                  </a:schemeClr>
                </a:solidFill>
                <a:effectLst/>
                <a:latin typeface="Jost" panose="020B0604020202020204" charset="0"/>
              </a:rPr>
              <a:t>TinWise</a:t>
            </a:r>
            <a:r>
              <a:rPr lang="en-US" sz="1200" b="0" i="0" dirty="0">
                <a:solidFill>
                  <a:schemeClr val="bg2">
                    <a:lumMod val="25000"/>
                  </a:schemeClr>
                </a:solidFill>
                <a:effectLst/>
                <a:latin typeface="Jost" panose="020B0604020202020204" charset="0"/>
              </a:rPr>
              <a:t> is a Joint Project funded by the European Commission within the ERASMUS+ 2024 </a:t>
            </a:r>
            <a:r>
              <a:rPr lang="en-US" sz="1200" b="0" i="0" dirty="0" err="1">
                <a:solidFill>
                  <a:schemeClr val="bg2">
                    <a:lumMod val="25000"/>
                  </a:schemeClr>
                </a:solidFill>
                <a:effectLst/>
                <a:latin typeface="Jost" panose="020B0604020202020204" charset="0"/>
              </a:rPr>
              <a:t>Programme</a:t>
            </a:r>
            <a:r>
              <a:rPr lang="en-US" sz="1200" b="0" i="0" dirty="0">
                <a:solidFill>
                  <a:schemeClr val="bg2">
                    <a:lumMod val="25000"/>
                  </a:schemeClr>
                </a:solidFill>
                <a:effectLst/>
                <a:latin typeface="Jost" panose="020B0604020202020204" charset="0"/>
              </a:rPr>
              <a:t>, Key Action 2 – KA220-VET - Cooperation partnerships in vocational education and training.</a:t>
            </a:r>
          </a:p>
          <a:p>
            <a:pPr marL="0" marR="0" lvl="0" indent="0" algn="l" rtl="0">
              <a:spcBef>
                <a:spcPts val="0"/>
              </a:spcBef>
              <a:spcAft>
                <a:spcPts val="0"/>
              </a:spcAft>
              <a:buNone/>
            </a:pPr>
            <a:endParaRPr lang="en-US" sz="1200" b="0" i="0" dirty="0">
              <a:solidFill>
                <a:schemeClr val="bg2">
                  <a:lumMod val="25000"/>
                </a:schemeClr>
              </a:solidFill>
              <a:effectLst/>
              <a:latin typeface="Jost" panose="020B0604020202020204" charset="0"/>
            </a:endParaRPr>
          </a:p>
          <a:p>
            <a:pPr>
              <a:buNone/>
            </a:pPr>
            <a:r>
              <a:rPr lang="en-US" sz="1200" b="0" i="0" dirty="0">
                <a:solidFill>
                  <a:schemeClr val="bg2">
                    <a:lumMod val="25000"/>
                  </a:schemeClr>
                </a:solidFill>
                <a:effectLst/>
                <a:latin typeface="Jost" panose="020B0604020202020204" charset="0"/>
              </a:rPr>
              <a:t>DISCLAIMER: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pic>
        <p:nvPicPr>
          <p:cNvPr id="52" name="Picture 2" descr="Erasmus+">
            <a:extLst>
              <a:ext uri="{FF2B5EF4-FFF2-40B4-BE49-F238E27FC236}">
                <a16:creationId xmlns:a16="http://schemas.microsoft.com/office/drawing/2014/main" id="{76759066-66E8-E26A-B5A6-42DCA12A2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74" y="6311900"/>
            <a:ext cx="2395542" cy="5008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ack and gold letter on a black background&#10;&#10;AI-generated content may be incorrect.">
            <a:extLst>
              <a:ext uri="{FF2B5EF4-FFF2-40B4-BE49-F238E27FC236}">
                <a16:creationId xmlns:a16="http://schemas.microsoft.com/office/drawing/2014/main" id="{4500BA9F-ECC1-7376-90A0-978C65144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Tree>
    <p:extLst>
      <p:ext uri="{BB962C8B-B14F-4D97-AF65-F5344CB8AC3E}">
        <p14:creationId xmlns:p14="http://schemas.microsoft.com/office/powerpoint/2010/main" val="3018055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grpSp>
        <p:nvGrpSpPr>
          <p:cNvPr id="125" name="Google Shape;125;p3"/>
          <p:cNvGrpSpPr/>
          <p:nvPr/>
        </p:nvGrpSpPr>
        <p:grpSpPr>
          <a:xfrm>
            <a:off x="9724011" y="6370822"/>
            <a:ext cx="2387815" cy="427242"/>
            <a:chOff x="5982298" y="3344706"/>
            <a:chExt cx="1051063" cy="231415"/>
          </a:xfrm>
        </p:grpSpPr>
        <p:cxnSp>
          <p:nvCxnSpPr>
            <p:cNvPr id="126" name="Google Shape;126;p3"/>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7DC763C2-CB57-4BF6-EFB5-76486F76E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4" name="TextBox 3">
            <a:extLst>
              <a:ext uri="{FF2B5EF4-FFF2-40B4-BE49-F238E27FC236}">
                <a16:creationId xmlns:a16="http://schemas.microsoft.com/office/drawing/2014/main" id="{6DB71AE4-F006-078E-AFD7-35061C851B3A}"/>
              </a:ext>
            </a:extLst>
          </p:cNvPr>
          <p:cNvSpPr txBox="1"/>
          <p:nvPr/>
        </p:nvSpPr>
        <p:spPr>
          <a:xfrm>
            <a:off x="310835" y="1674633"/>
            <a:ext cx="6235429" cy="4678204"/>
          </a:xfrm>
          <a:prstGeom prst="rect">
            <a:avLst/>
          </a:prstGeom>
          <a:noFill/>
        </p:spPr>
        <p:txBody>
          <a:bodyPr wrap="square" rtlCol="0">
            <a:spAutoFit/>
          </a:bodyPr>
          <a:lstStyle/>
          <a:p>
            <a:r>
              <a:rPr lang="en-US" sz="2000" dirty="0"/>
              <a:t>Contents</a:t>
            </a:r>
          </a:p>
          <a:p>
            <a:endParaRPr lang="en-US" sz="2000" dirty="0"/>
          </a:p>
          <a:p>
            <a:pPr marL="285750" indent="-285750">
              <a:buFont typeface="Wingdings" panose="05000000000000000000" pitchFamily="2" charset="2"/>
              <a:buChar char="q"/>
            </a:pPr>
            <a:r>
              <a:rPr lang="en-US" sz="2000" dirty="0"/>
              <a:t>The high cost of low health literacy</a:t>
            </a:r>
          </a:p>
          <a:p>
            <a:pPr marL="285750" indent="-285750">
              <a:buFont typeface="Wingdings" panose="05000000000000000000" pitchFamily="2" charset="2"/>
              <a:buChar char="q"/>
            </a:pPr>
            <a:r>
              <a:rPr lang="en-US" sz="2000" dirty="0"/>
              <a:t>How communication breaks down</a:t>
            </a:r>
            <a:endParaRPr lang="el-GR" sz="2000" dirty="0"/>
          </a:p>
          <a:p>
            <a:pPr marL="285750" indent="-285750">
              <a:buFont typeface="Wingdings" panose="05000000000000000000" pitchFamily="2" charset="2"/>
              <a:buChar char="q"/>
            </a:pPr>
            <a:r>
              <a:rPr lang="en-US" sz="2000" dirty="0" err="1"/>
              <a:t>TinWise</a:t>
            </a:r>
            <a:r>
              <a:rPr lang="en-US" sz="2000" dirty="0"/>
              <a:t> need analysis results</a:t>
            </a:r>
          </a:p>
          <a:p>
            <a:pPr marL="285750" indent="-285750">
              <a:buFont typeface="Wingdings" panose="05000000000000000000" pitchFamily="2" charset="2"/>
              <a:buChar char="q"/>
            </a:pPr>
            <a:r>
              <a:rPr lang="en-US" sz="2000" dirty="0"/>
              <a:t>Artificial Intelligence</a:t>
            </a:r>
          </a:p>
          <a:p>
            <a:pPr marL="285750" indent="-285750">
              <a:buFont typeface="Wingdings" panose="05000000000000000000" pitchFamily="2" charset="2"/>
              <a:buChar char="q"/>
            </a:pPr>
            <a:r>
              <a:rPr lang="en-US" sz="2000" dirty="0"/>
              <a:t>Symbolic AI (Chatbots)</a:t>
            </a:r>
          </a:p>
          <a:p>
            <a:pPr marL="285750" indent="-285750">
              <a:buFont typeface="Wingdings" panose="05000000000000000000" pitchFamily="2" charset="2"/>
              <a:buChar char="q"/>
            </a:pPr>
            <a:r>
              <a:rPr lang="en-US" sz="2000" dirty="0"/>
              <a:t>Generative AI (LLMs)</a:t>
            </a:r>
          </a:p>
          <a:p>
            <a:pPr marL="285750" indent="-285750">
              <a:buFont typeface="Wingdings" panose="05000000000000000000" pitchFamily="2" charset="2"/>
              <a:buChar char="q"/>
            </a:pPr>
            <a:r>
              <a:rPr lang="en-US" sz="2000" dirty="0"/>
              <a:t>Bridging the gap for patients</a:t>
            </a:r>
          </a:p>
          <a:p>
            <a:endParaRPr lang="en-US" sz="2000" dirty="0"/>
          </a:p>
          <a:p>
            <a:endParaRPr lang="en-US" sz="2000" dirty="0"/>
          </a:p>
          <a:p>
            <a:endParaRPr lang="en-US" sz="2000" dirty="0"/>
          </a:p>
          <a:p>
            <a:r>
              <a:rPr lang="en-US" sz="2000" dirty="0"/>
              <a:t>How can a doctor leverage AI?</a:t>
            </a:r>
          </a:p>
          <a:p>
            <a:r>
              <a:rPr lang="en-US" sz="2000" dirty="0"/>
              <a:t>Chatbot Creation Symbolic</a:t>
            </a:r>
          </a:p>
          <a:p>
            <a:r>
              <a:rPr lang="en-US" sz="2000" dirty="0"/>
              <a:t>Chatbot Creation Generative</a:t>
            </a:r>
            <a:endParaRPr lang="el-G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044EF35E-0594-7BE0-4281-72B743C43748}"/>
            </a:ext>
          </a:extLst>
        </p:cNvPr>
        <p:cNvGrpSpPr/>
        <p:nvPr/>
      </p:nvGrpSpPr>
      <p:grpSpPr>
        <a:xfrm>
          <a:off x="0" y="0"/>
          <a:ext cx="0" cy="0"/>
          <a:chOff x="0" y="0"/>
          <a:chExt cx="0" cy="0"/>
        </a:xfrm>
      </p:grpSpPr>
      <p:sp>
        <p:nvSpPr>
          <p:cNvPr id="122" name="Google Shape;122;p3">
            <a:extLst>
              <a:ext uri="{FF2B5EF4-FFF2-40B4-BE49-F238E27FC236}">
                <a16:creationId xmlns:a16="http://schemas.microsoft.com/office/drawing/2014/main" id="{C12C0219-F352-21DE-61F5-54C49F55AD15}"/>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grpSp>
        <p:nvGrpSpPr>
          <p:cNvPr id="125" name="Google Shape;125;p3">
            <a:extLst>
              <a:ext uri="{FF2B5EF4-FFF2-40B4-BE49-F238E27FC236}">
                <a16:creationId xmlns:a16="http://schemas.microsoft.com/office/drawing/2014/main" id="{9CBBD481-87B0-96D1-807A-6F52A26EE457}"/>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FAD1A0E5-99CF-01C4-4484-5EF53F14DD80}"/>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5476EA24-23B7-FBD3-DC81-391085B8F61D}"/>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A6E02E1E-1A8B-609D-DB38-356C37BAB107}"/>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39196423-68AB-4672-BCEE-7BEDCED2A904}"/>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56B5DF90-F0BC-A718-3B5B-BB33797D0404}"/>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88ED06D3-5344-5FFB-026C-678D99C0C24D}"/>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3C8AB081-9F1F-BBE3-9DB8-5C37ADDAD5DF}"/>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581590FF-4BED-7A39-F5A1-E8CECDF939A8}"/>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C06C3C2C-9466-C983-37DD-FCD29B87FE66}"/>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A4C358CE-7D7F-A061-D163-F160F4F7FD63}"/>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793DFEFA-3871-151C-549F-C75A663336B9}"/>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0D87A7BE-9303-773D-E030-C58A3860A4B6}"/>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3D10521E-2398-EE9D-56EC-8D4C068B7FB6}"/>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2A29A443-474E-C5F2-6A97-594DA45B702C}"/>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46D5E0EF-4D14-41F5-1799-B49DCC820EA3}"/>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AA1378A0-2700-9636-A699-6AAE1AA50E27}"/>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C2E4385D-60E5-B38B-A2B1-0701276B641F}"/>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E0264E53-32A6-E9B5-FF81-29F976EEF1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4" name="TextBox 3">
            <a:extLst>
              <a:ext uri="{FF2B5EF4-FFF2-40B4-BE49-F238E27FC236}">
                <a16:creationId xmlns:a16="http://schemas.microsoft.com/office/drawing/2014/main" id="{57476BDD-1D77-8CA7-F5D3-4AEE7F9FEF5A}"/>
              </a:ext>
            </a:extLst>
          </p:cNvPr>
          <p:cNvSpPr txBox="1"/>
          <p:nvPr/>
        </p:nvSpPr>
        <p:spPr>
          <a:xfrm>
            <a:off x="651753" y="1674633"/>
            <a:ext cx="10845437" cy="2523768"/>
          </a:xfrm>
          <a:prstGeom prst="rect">
            <a:avLst/>
          </a:prstGeom>
          <a:noFill/>
        </p:spPr>
        <p:txBody>
          <a:bodyPr wrap="square" rtlCol="0">
            <a:spAutoFit/>
          </a:bodyPr>
          <a:lstStyle/>
          <a:p>
            <a:r>
              <a:rPr lang="en-US" sz="3200" dirty="0"/>
              <a:t>The high cost of low health literacy</a:t>
            </a:r>
          </a:p>
          <a:p>
            <a:endParaRPr lang="en-US" dirty="0"/>
          </a:p>
          <a:p>
            <a:r>
              <a:rPr lang="en-US" dirty="0"/>
              <a:t>Health literacy has been defined as the “degree to which individuals have the capacity to obtain, process and understand basic health information and services needed to make appropriate health decisions”[1]</a:t>
            </a:r>
          </a:p>
          <a:p>
            <a:endParaRPr lang="en-US" dirty="0"/>
          </a:p>
          <a:p>
            <a:r>
              <a:rPr lang="en-US" dirty="0"/>
              <a:t>Low health literacy is associated with more hospitalizations, greater use of emergency care, decreased use of preventive services, poorer ability to interpret labels and health messages, poorer health status, higher mortality, and higher health care costs [2].</a:t>
            </a:r>
            <a:endParaRPr lang="el-GR" dirty="0"/>
          </a:p>
        </p:txBody>
      </p:sp>
    </p:spTree>
    <p:extLst>
      <p:ext uri="{BB962C8B-B14F-4D97-AF65-F5344CB8AC3E}">
        <p14:creationId xmlns:p14="http://schemas.microsoft.com/office/powerpoint/2010/main" val="3202043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1532FB03-A256-48E1-CBE4-C3D122F62B08}"/>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285876DA-414F-8C26-DDD0-96166C4A5257}"/>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E040FB99-2368-CD4D-09FE-0DAFDEF1140E}"/>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4783F3D7-25DE-C0E6-7E10-B8117CB28BE7}"/>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B2964FDE-6177-8EF2-1BB7-DD5BA74C9A29}"/>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73DB1BEE-A98D-B672-9015-7F05A979E897}"/>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65FA03B5-1259-B885-3F9B-C278CD4AA1F0}"/>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CC03D902-2084-BEB0-4059-C084E30493A4}"/>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C4A1C746-2E86-0A96-9ED8-2ED2FDEB6C74}"/>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9D20B255-FD78-CFD0-C391-BEFD78EA8F20}"/>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D85CE027-1AF9-6652-0EB5-1A761550E85D}"/>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9C262645-B38F-ACE2-DE87-FDCD3FC18D79}"/>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991413D5-1B5D-B1CF-3CE2-B29CADEED87B}"/>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E9559912-71A7-9BD1-067F-CBE2DE25670F}"/>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5905A64E-D2B3-1D89-603C-BE0B0D3F86D3}"/>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C59BBC17-4527-06AC-A115-7437B0C51760}"/>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17AC093B-6ECA-58CC-9A27-B845FCD68DC5}"/>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81F4B652-01B8-5245-3881-F9A1DAC1F904}"/>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634C0702-A257-3142-6848-57A2E6445DC1}"/>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A3338EAF-D90F-670C-E81F-FC8CA2B62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5" name="Google Shape;122;p3">
            <a:extLst>
              <a:ext uri="{FF2B5EF4-FFF2-40B4-BE49-F238E27FC236}">
                <a16:creationId xmlns:a16="http://schemas.microsoft.com/office/drawing/2014/main" id="{930EA655-F6EF-04F9-D4BE-E3B2CB037C8B}"/>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2FDAF071-F7DE-6342-F423-5D3D8FD89AB0}"/>
              </a:ext>
            </a:extLst>
          </p:cNvPr>
          <p:cNvSpPr txBox="1"/>
          <p:nvPr/>
        </p:nvSpPr>
        <p:spPr>
          <a:xfrm>
            <a:off x="724367" y="1390273"/>
            <a:ext cx="10743265" cy="584775"/>
          </a:xfrm>
          <a:prstGeom prst="rect">
            <a:avLst/>
          </a:prstGeom>
          <a:noFill/>
        </p:spPr>
        <p:txBody>
          <a:bodyPr wrap="square" rtlCol="0">
            <a:spAutoFit/>
          </a:bodyPr>
          <a:lstStyle/>
          <a:p>
            <a:r>
              <a:rPr lang="en-US" sz="3200" dirty="0"/>
              <a:t>How communication breaks down</a:t>
            </a:r>
            <a:endParaRPr lang="el-GR" sz="3200" dirty="0"/>
          </a:p>
        </p:txBody>
      </p:sp>
      <p:pic>
        <p:nvPicPr>
          <p:cNvPr id="7" name="Εικόνα 6">
            <a:extLst>
              <a:ext uri="{FF2B5EF4-FFF2-40B4-BE49-F238E27FC236}">
                <a16:creationId xmlns:a16="http://schemas.microsoft.com/office/drawing/2014/main" id="{FD535021-EE2B-7082-B621-C689950810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43949"/>
            <a:ext cx="4434191" cy="3036862"/>
          </a:xfrm>
          <a:prstGeom prst="rect">
            <a:avLst/>
          </a:prstGeom>
        </p:spPr>
      </p:pic>
      <p:sp>
        <p:nvSpPr>
          <p:cNvPr id="8" name="TextBox 7">
            <a:extLst>
              <a:ext uri="{FF2B5EF4-FFF2-40B4-BE49-F238E27FC236}">
                <a16:creationId xmlns:a16="http://schemas.microsoft.com/office/drawing/2014/main" id="{49522834-DA7A-16CE-3679-8360D4C74A79}"/>
              </a:ext>
            </a:extLst>
          </p:cNvPr>
          <p:cNvSpPr txBox="1"/>
          <p:nvPr/>
        </p:nvSpPr>
        <p:spPr>
          <a:xfrm>
            <a:off x="5964675" y="2209354"/>
            <a:ext cx="4434191" cy="1200329"/>
          </a:xfrm>
          <a:prstGeom prst="rect">
            <a:avLst/>
          </a:prstGeom>
          <a:noFill/>
        </p:spPr>
        <p:txBody>
          <a:bodyPr wrap="square" rtlCol="0">
            <a:spAutoFit/>
          </a:bodyPr>
          <a:lstStyle/>
          <a:p>
            <a:r>
              <a:rPr lang="en-US" dirty="0"/>
              <a:t>On average, doctors have only 15-20 minutes per patient. Complex instructions are often rushed, leaving patients confused yet reluctant to ask "dumb" questions.</a:t>
            </a:r>
            <a:endParaRPr lang="el-GR" dirty="0"/>
          </a:p>
        </p:txBody>
      </p:sp>
      <p:sp>
        <p:nvSpPr>
          <p:cNvPr id="9" name="TextBox 8">
            <a:extLst>
              <a:ext uri="{FF2B5EF4-FFF2-40B4-BE49-F238E27FC236}">
                <a16:creationId xmlns:a16="http://schemas.microsoft.com/office/drawing/2014/main" id="{E8F1BE7D-3DEE-F641-78E1-21A9130E9F52}"/>
              </a:ext>
            </a:extLst>
          </p:cNvPr>
          <p:cNvSpPr txBox="1"/>
          <p:nvPr/>
        </p:nvSpPr>
        <p:spPr>
          <a:xfrm>
            <a:off x="794425" y="5280811"/>
            <a:ext cx="4521740" cy="246221"/>
          </a:xfrm>
          <a:prstGeom prst="rect">
            <a:avLst/>
          </a:prstGeom>
          <a:noFill/>
        </p:spPr>
        <p:txBody>
          <a:bodyPr wrap="square" rtlCol="0">
            <a:spAutoFit/>
          </a:bodyPr>
          <a:lstStyle/>
          <a:p>
            <a:pPr algn="ctr"/>
            <a:r>
              <a:rPr lang="en-US" sz="1000" dirty="0"/>
              <a:t>Histogram of Primary Care Physician Mean Visit Length from a 2017 data set [3]</a:t>
            </a:r>
            <a:endParaRPr lang="el-GR" sz="1000" dirty="0"/>
          </a:p>
        </p:txBody>
      </p:sp>
      <p:sp>
        <p:nvSpPr>
          <p:cNvPr id="10" name="TextBox 9">
            <a:extLst>
              <a:ext uri="{FF2B5EF4-FFF2-40B4-BE49-F238E27FC236}">
                <a16:creationId xmlns:a16="http://schemas.microsoft.com/office/drawing/2014/main" id="{E1BB9691-AA45-73C9-99B6-842EA2449FBA}"/>
              </a:ext>
            </a:extLst>
          </p:cNvPr>
          <p:cNvSpPr txBox="1"/>
          <p:nvPr/>
        </p:nvSpPr>
        <p:spPr>
          <a:xfrm>
            <a:off x="5964674" y="4074908"/>
            <a:ext cx="4434191" cy="923330"/>
          </a:xfrm>
          <a:prstGeom prst="rect">
            <a:avLst/>
          </a:prstGeom>
          <a:noFill/>
        </p:spPr>
        <p:txBody>
          <a:bodyPr wrap="square" rtlCol="0">
            <a:spAutoFit/>
          </a:bodyPr>
          <a:lstStyle/>
          <a:p>
            <a:r>
              <a:rPr lang="en-US" dirty="0"/>
              <a:t>40-80% of medical information provided by healthcare practitioners is forgotten immediately [4].</a:t>
            </a:r>
            <a:endParaRPr lang="el-GR" dirty="0"/>
          </a:p>
        </p:txBody>
      </p:sp>
    </p:spTree>
    <p:extLst>
      <p:ext uri="{BB962C8B-B14F-4D97-AF65-F5344CB8AC3E}">
        <p14:creationId xmlns:p14="http://schemas.microsoft.com/office/powerpoint/2010/main" val="2778610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E5E96994-0968-E56A-0BC0-923D27E098AB}"/>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AB6D7E2F-4DEC-4322-C5F0-3D8396560C47}"/>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F2B78F62-BA0A-CD80-F2A3-C1C75196E5A3}"/>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7352B666-222D-8E8A-5399-E965A0ADE213}"/>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B5EFA3C5-CBF9-088F-F725-D115C5B9D3A4}"/>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8A8A8CC8-164E-5D13-E344-0BEDC91AEF23}"/>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3293FC1B-D33F-B26D-DDB6-0279C6181852}"/>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B8B7F4C1-D6E3-0CCE-7531-48F4606A8118}"/>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F979047E-F9D1-BFE6-BA10-0E62250EC992}"/>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A34D9D83-23E2-1E2D-D2AD-5AB1C4398840}"/>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FB879FF8-E420-35E8-1EB0-E5B722AF88C7}"/>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CB45E733-1F1D-EE68-F925-66EFD5A3BF3A}"/>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769A54DE-A761-1D26-F3ED-C7DA4050A6EF}"/>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4037383A-23FD-7CC4-09CC-8DFDF033340B}"/>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CA78D554-C16A-9F60-5BD4-D9B65C2C463D}"/>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B5C55F99-F49F-F193-0364-F04B8C684D62}"/>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DE470D3A-931B-6108-C56A-533392D16F35}"/>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AF888128-455C-6B87-189D-81F607D1D883}"/>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F8E4ACAE-EA7C-59CF-796B-37CE9B88C7D7}"/>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AA37431B-7805-6CED-43EC-7DEA22425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5" name="Google Shape;122;p3">
            <a:extLst>
              <a:ext uri="{FF2B5EF4-FFF2-40B4-BE49-F238E27FC236}">
                <a16:creationId xmlns:a16="http://schemas.microsoft.com/office/drawing/2014/main" id="{B1BF7E85-6EB6-6FC7-BC19-3E45C5098AC2}"/>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D37E7E65-84D2-C6E6-F902-9DDAE4E5AE1A}"/>
              </a:ext>
            </a:extLst>
          </p:cNvPr>
          <p:cNvSpPr txBox="1"/>
          <p:nvPr/>
        </p:nvSpPr>
        <p:spPr>
          <a:xfrm>
            <a:off x="724367" y="1390273"/>
            <a:ext cx="10743265" cy="584775"/>
          </a:xfrm>
          <a:prstGeom prst="rect">
            <a:avLst/>
          </a:prstGeom>
          <a:noFill/>
        </p:spPr>
        <p:txBody>
          <a:bodyPr wrap="square" rtlCol="0">
            <a:spAutoFit/>
          </a:bodyPr>
          <a:lstStyle/>
          <a:p>
            <a:r>
              <a:rPr lang="en-US" sz="3200" dirty="0"/>
              <a:t>Results from </a:t>
            </a:r>
            <a:r>
              <a:rPr lang="en-US" sz="3200" dirty="0" err="1"/>
              <a:t>TinWise</a:t>
            </a:r>
            <a:r>
              <a:rPr lang="en-US" sz="3200" dirty="0"/>
              <a:t> – WP1</a:t>
            </a:r>
            <a:endParaRPr lang="el-GR" sz="3200" dirty="0"/>
          </a:p>
        </p:txBody>
      </p:sp>
      <p:pic>
        <p:nvPicPr>
          <p:cNvPr id="4" name="Grafik 3">
            <a:extLst>
              <a:ext uri="{FF2B5EF4-FFF2-40B4-BE49-F238E27FC236}">
                <a16:creationId xmlns:a16="http://schemas.microsoft.com/office/drawing/2014/main" id="{8FA35BD5-20BB-9EE2-3225-7E5DB60B71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367" y="2225835"/>
            <a:ext cx="6223442" cy="3457467"/>
          </a:xfrm>
          <a:prstGeom prst="rect">
            <a:avLst/>
          </a:prstGeom>
        </p:spPr>
      </p:pic>
      <p:sp>
        <p:nvSpPr>
          <p:cNvPr id="6" name="TextBox 5">
            <a:extLst>
              <a:ext uri="{FF2B5EF4-FFF2-40B4-BE49-F238E27FC236}">
                <a16:creationId xmlns:a16="http://schemas.microsoft.com/office/drawing/2014/main" id="{D5E20BE9-F1FA-3474-650E-C04053DEA73E}"/>
              </a:ext>
            </a:extLst>
          </p:cNvPr>
          <p:cNvSpPr txBox="1"/>
          <p:nvPr/>
        </p:nvSpPr>
        <p:spPr>
          <a:xfrm>
            <a:off x="7128037" y="2227695"/>
            <a:ext cx="4434191" cy="923330"/>
          </a:xfrm>
          <a:prstGeom prst="rect">
            <a:avLst/>
          </a:prstGeom>
          <a:noFill/>
        </p:spPr>
        <p:txBody>
          <a:bodyPr wrap="square" rtlCol="0">
            <a:spAutoFit/>
          </a:bodyPr>
          <a:lstStyle/>
          <a:p>
            <a:r>
              <a:rPr lang="de-DE" dirty="0"/>
              <a:t>Tinnitus-</a:t>
            </a:r>
            <a:r>
              <a:rPr lang="de-DE" dirty="0" err="1"/>
              <a:t>specific</a:t>
            </a:r>
            <a:r>
              <a:rPr lang="de-DE" dirty="0"/>
              <a:t> </a:t>
            </a:r>
            <a:r>
              <a:rPr lang="de-DE" dirty="0" err="1"/>
              <a:t>health</a:t>
            </a:r>
            <a:r>
              <a:rPr lang="de-DE" dirty="0"/>
              <a:t> </a:t>
            </a:r>
            <a:r>
              <a:rPr lang="de-DE" dirty="0" err="1"/>
              <a:t>literacy</a:t>
            </a:r>
            <a:r>
              <a:rPr lang="de-DE" dirty="0"/>
              <a:t> in </a:t>
            </a:r>
            <a:r>
              <a:rPr lang="de-DE" dirty="0" err="1"/>
              <a:t>individuals</a:t>
            </a:r>
            <a:r>
              <a:rPr lang="de-DE" dirty="0"/>
              <a:t> </a:t>
            </a:r>
            <a:r>
              <a:rPr lang="de-DE" dirty="0" err="1"/>
              <a:t>with</a:t>
            </a:r>
            <a:r>
              <a:rPr lang="de-DE" dirty="0"/>
              <a:t> </a:t>
            </a:r>
            <a:r>
              <a:rPr lang="de-DE" dirty="0" err="1"/>
              <a:t>tinnitus</a:t>
            </a:r>
            <a:r>
              <a:rPr lang="de-DE" dirty="0"/>
              <a:t> </a:t>
            </a:r>
            <a:r>
              <a:rPr lang="de-DE" dirty="0" err="1"/>
              <a:t>is</a:t>
            </a:r>
            <a:r>
              <a:rPr lang="de-DE" dirty="0"/>
              <a:t> </a:t>
            </a:r>
            <a:r>
              <a:rPr lang="de-DE" dirty="0" err="1"/>
              <a:t>associated</a:t>
            </a:r>
            <a:r>
              <a:rPr lang="de-DE" dirty="0"/>
              <a:t> </a:t>
            </a:r>
            <a:r>
              <a:rPr lang="de-DE" dirty="0" err="1"/>
              <a:t>with</a:t>
            </a:r>
            <a:r>
              <a:rPr lang="de-DE" dirty="0"/>
              <a:t> </a:t>
            </a:r>
            <a:r>
              <a:rPr lang="de-DE" dirty="0" err="1"/>
              <a:t>tinnitus-related</a:t>
            </a:r>
            <a:r>
              <a:rPr lang="de-DE" dirty="0"/>
              <a:t> </a:t>
            </a:r>
            <a:r>
              <a:rPr lang="de-DE" dirty="0" err="1"/>
              <a:t>distress</a:t>
            </a:r>
            <a:endParaRPr lang="de-DE" dirty="0"/>
          </a:p>
        </p:txBody>
      </p:sp>
      <p:sp>
        <p:nvSpPr>
          <p:cNvPr id="11" name="TextBox 10">
            <a:extLst>
              <a:ext uri="{FF2B5EF4-FFF2-40B4-BE49-F238E27FC236}">
                <a16:creationId xmlns:a16="http://schemas.microsoft.com/office/drawing/2014/main" id="{851575E6-1913-6C0B-4816-2C3E8FC0DD03}"/>
              </a:ext>
            </a:extLst>
          </p:cNvPr>
          <p:cNvSpPr txBox="1"/>
          <p:nvPr/>
        </p:nvSpPr>
        <p:spPr>
          <a:xfrm>
            <a:off x="7128037" y="3644575"/>
            <a:ext cx="4434191" cy="923330"/>
          </a:xfrm>
          <a:prstGeom prst="rect">
            <a:avLst/>
          </a:prstGeom>
          <a:noFill/>
        </p:spPr>
        <p:txBody>
          <a:bodyPr wrap="square" rtlCol="0">
            <a:spAutoFit/>
          </a:bodyPr>
          <a:lstStyle/>
          <a:p>
            <a:r>
              <a:rPr lang="de-DE" dirty="0" err="1"/>
              <a:t>Individuals</a:t>
            </a:r>
            <a:r>
              <a:rPr lang="de-DE" dirty="0"/>
              <a:t> </a:t>
            </a:r>
            <a:r>
              <a:rPr lang="de-DE" dirty="0" err="1"/>
              <a:t>with</a:t>
            </a:r>
            <a:r>
              <a:rPr lang="de-DE" dirty="0"/>
              <a:t> </a:t>
            </a:r>
            <a:r>
              <a:rPr lang="de-DE" dirty="0" err="1"/>
              <a:t>higher</a:t>
            </a:r>
            <a:r>
              <a:rPr lang="de-DE" dirty="0"/>
              <a:t> </a:t>
            </a:r>
            <a:r>
              <a:rPr lang="de-DE" dirty="0" err="1"/>
              <a:t>levels</a:t>
            </a:r>
            <a:r>
              <a:rPr lang="de-DE" dirty="0"/>
              <a:t> </a:t>
            </a:r>
            <a:r>
              <a:rPr lang="de-DE" dirty="0" err="1"/>
              <a:t>of</a:t>
            </a:r>
            <a:r>
              <a:rPr lang="de-DE" dirty="0"/>
              <a:t> </a:t>
            </a:r>
            <a:r>
              <a:rPr lang="de-DE" dirty="0" err="1"/>
              <a:t>health</a:t>
            </a:r>
            <a:r>
              <a:rPr lang="de-DE" dirty="0"/>
              <a:t> </a:t>
            </a:r>
            <a:r>
              <a:rPr lang="de-DE" dirty="0" err="1"/>
              <a:t>literacy</a:t>
            </a:r>
            <a:r>
              <a:rPr lang="de-DE" dirty="0"/>
              <a:t> </a:t>
            </a:r>
            <a:r>
              <a:rPr lang="de-DE" dirty="0" err="1"/>
              <a:t>present</a:t>
            </a:r>
            <a:r>
              <a:rPr lang="de-DE" dirty="0"/>
              <a:t> </a:t>
            </a:r>
            <a:r>
              <a:rPr lang="de-DE" dirty="0" err="1"/>
              <a:t>more</a:t>
            </a:r>
            <a:r>
              <a:rPr lang="de-DE" dirty="0"/>
              <a:t> </a:t>
            </a:r>
            <a:r>
              <a:rPr lang="de-DE" dirty="0" err="1"/>
              <a:t>active</a:t>
            </a:r>
            <a:r>
              <a:rPr lang="de-DE" dirty="0"/>
              <a:t> </a:t>
            </a:r>
            <a:r>
              <a:rPr lang="de-DE" dirty="0" err="1"/>
              <a:t>self-help</a:t>
            </a:r>
            <a:r>
              <a:rPr lang="de-DE" dirty="0"/>
              <a:t> </a:t>
            </a:r>
            <a:r>
              <a:rPr lang="de-DE" dirty="0" err="1"/>
              <a:t>utilization</a:t>
            </a:r>
            <a:endParaRPr lang="de-DE" dirty="0"/>
          </a:p>
        </p:txBody>
      </p:sp>
    </p:spTree>
    <p:extLst>
      <p:ext uri="{BB962C8B-B14F-4D97-AF65-F5344CB8AC3E}">
        <p14:creationId xmlns:p14="http://schemas.microsoft.com/office/powerpoint/2010/main" val="40934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B4BB8EBD-2FC2-DFE4-B19C-0F60CC85B7C0}"/>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FAC5469F-C7BC-BF0E-531A-5D1D7271F88B}"/>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90F70C20-E0CF-39A9-BD0C-83F23C118249}"/>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D1F1E924-8276-920B-D266-161378EC09E8}"/>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986857C6-B395-FF37-C04E-8F1F4512DB21}"/>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72B7ED46-B160-0718-2EE9-B7E2FC38804D}"/>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57FB1026-6987-4BA3-CE83-BA09D20487D8}"/>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B63B1445-4D1A-939B-EDD5-AA8EA7BA0301}"/>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E88031BF-8BDD-DF2C-1E04-FF2E911A4FA7}"/>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9BEFF189-0C9E-A790-F551-DF6A26AEAB3F}"/>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6BB81EA7-EB50-3E47-8205-9556B89B77A2}"/>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1AC834E3-64EE-069E-341D-1EA86BD71B55}"/>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596A7F80-F0A7-6971-11FA-9DCC26BC9182}"/>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42B86A51-971B-0E90-59F3-6116D9E0A5CD}"/>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7DBEF209-AEB5-BD50-C602-621EA6321730}"/>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A657A34C-5977-78D8-F05F-C3AB546DB2D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9729EEAA-A88D-09F1-8FA8-151EE7E5178F}"/>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92F6BEAB-ECE3-5D58-4219-DC1E593979A9}"/>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CC43D9E9-5FB0-F5E4-9C71-2ABE83B51147}"/>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E8B26D33-89A6-A0CF-DE1D-B6CBF4DC6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5" name="Google Shape;122;p3">
            <a:extLst>
              <a:ext uri="{FF2B5EF4-FFF2-40B4-BE49-F238E27FC236}">
                <a16:creationId xmlns:a16="http://schemas.microsoft.com/office/drawing/2014/main" id="{5A4BB222-9C60-85A2-B088-FBB929E56F1F}"/>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42123913-992C-F605-9FD6-B360EAE21CF3}"/>
              </a:ext>
            </a:extLst>
          </p:cNvPr>
          <p:cNvSpPr txBox="1"/>
          <p:nvPr/>
        </p:nvSpPr>
        <p:spPr>
          <a:xfrm>
            <a:off x="724367" y="1503487"/>
            <a:ext cx="10743265" cy="584775"/>
          </a:xfrm>
          <a:prstGeom prst="rect">
            <a:avLst/>
          </a:prstGeom>
          <a:noFill/>
        </p:spPr>
        <p:txBody>
          <a:bodyPr wrap="square" rtlCol="0">
            <a:spAutoFit/>
          </a:bodyPr>
          <a:lstStyle/>
          <a:p>
            <a:r>
              <a:rPr lang="en-US" sz="3200" dirty="0" err="1"/>
              <a:t>TinWise</a:t>
            </a:r>
            <a:r>
              <a:rPr lang="en-US" sz="3200" dirty="0"/>
              <a:t> Chatbot</a:t>
            </a:r>
            <a:endParaRPr lang="el-GR" sz="3200" dirty="0"/>
          </a:p>
        </p:txBody>
      </p:sp>
      <p:sp>
        <p:nvSpPr>
          <p:cNvPr id="6" name="TextBox 5">
            <a:extLst>
              <a:ext uri="{FF2B5EF4-FFF2-40B4-BE49-F238E27FC236}">
                <a16:creationId xmlns:a16="http://schemas.microsoft.com/office/drawing/2014/main" id="{0EAA5FF8-E5CE-1E3C-D032-D4F4EC49A089}"/>
              </a:ext>
            </a:extLst>
          </p:cNvPr>
          <p:cNvSpPr txBox="1"/>
          <p:nvPr/>
        </p:nvSpPr>
        <p:spPr>
          <a:xfrm>
            <a:off x="5386913" y="1611208"/>
            <a:ext cx="5531005" cy="369332"/>
          </a:xfrm>
          <a:prstGeom prst="rect">
            <a:avLst/>
          </a:prstGeom>
          <a:noFill/>
        </p:spPr>
        <p:txBody>
          <a:bodyPr wrap="square" rtlCol="0">
            <a:spAutoFit/>
          </a:bodyPr>
          <a:lstStyle/>
          <a:p>
            <a:r>
              <a:rPr lang="de-DE" dirty="0">
                <a:hlinkClick r:id="rId4"/>
              </a:rPr>
              <a:t>www.tinwise.ngnc.gr</a:t>
            </a:r>
            <a:r>
              <a:rPr lang="de-DE" dirty="0"/>
              <a:t>	</a:t>
            </a:r>
          </a:p>
        </p:txBody>
      </p:sp>
      <p:sp>
        <p:nvSpPr>
          <p:cNvPr id="7" name="TextBox 6">
            <a:extLst>
              <a:ext uri="{FF2B5EF4-FFF2-40B4-BE49-F238E27FC236}">
                <a16:creationId xmlns:a16="http://schemas.microsoft.com/office/drawing/2014/main" id="{40B10FA6-EF5A-0AB1-B3E3-156E47006707}"/>
              </a:ext>
            </a:extLst>
          </p:cNvPr>
          <p:cNvSpPr txBox="1"/>
          <p:nvPr/>
        </p:nvSpPr>
        <p:spPr>
          <a:xfrm>
            <a:off x="724367" y="3530762"/>
            <a:ext cx="3728225" cy="369332"/>
          </a:xfrm>
          <a:prstGeom prst="rect">
            <a:avLst/>
          </a:prstGeom>
          <a:noFill/>
        </p:spPr>
        <p:txBody>
          <a:bodyPr wrap="square" rtlCol="0">
            <a:spAutoFit/>
          </a:bodyPr>
          <a:lstStyle/>
          <a:p>
            <a:r>
              <a:rPr lang="en-US" dirty="0">
                <a:solidFill>
                  <a:srgbClr val="FF0000"/>
                </a:solidFill>
              </a:rPr>
              <a:t>Ask the chatbot about Tinnitus</a:t>
            </a:r>
          </a:p>
        </p:txBody>
      </p:sp>
      <p:sp>
        <p:nvSpPr>
          <p:cNvPr id="8" name="TextBox 7">
            <a:extLst>
              <a:ext uri="{FF2B5EF4-FFF2-40B4-BE49-F238E27FC236}">
                <a16:creationId xmlns:a16="http://schemas.microsoft.com/office/drawing/2014/main" id="{360416A7-3DD7-8AF5-09D9-DC78262159E5}"/>
              </a:ext>
            </a:extLst>
          </p:cNvPr>
          <p:cNvSpPr txBox="1"/>
          <p:nvPr/>
        </p:nvSpPr>
        <p:spPr>
          <a:xfrm>
            <a:off x="5698273" y="2913329"/>
            <a:ext cx="5544015" cy="2585323"/>
          </a:xfrm>
          <a:prstGeom prst="rect">
            <a:avLst/>
          </a:prstGeom>
          <a:noFill/>
        </p:spPr>
        <p:txBody>
          <a:bodyPr wrap="square" rtlCol="0">
            <a:spAutoFit/>
          </a:bodyPr>
          <a:lstStyle/>
          <a:p>
            <a:pPr marL="285750" indent="-285750">
              <a:buFont typeface="Wingdings" panose="05000000000000000000" pitchFamily="2" charset="2"/>
              <a:buChar char="Ø"/>
            </a:pPr>
            <a:r>
              <a:rPr lang="en-US" dirty="0"/>
              <a:t>What is tinnitus?</a:t>
            </a:r>
          </a:p>
          <a:p>
            <a:pPr marL="285750" indent="-285750">
              <a:buFont typeface="Wingdings" panose="05000000000000000000" pitchFamily="2" charset="2"/>
              <a:buChar char="Ø"/>
            </a:pPr>
            <a:r>
              <a:rPr lang="en-US" dirty="0"/>
              <a:t>Which are the symptoms?</a:t>
            </a:r>
          </a:p>
          <a:p>
            <a:pPr marL="285750" indent="-285750">
              <a:buFont typeface="Wingdings" panose="05000000000000000000" pitchFamily="2" charset="2"/>
              <a:buChar char="Ø"/>
            </a:pPr>
            <a:r>
              <a:rPr lang="en-US" dirty="0"/>
              <a:t>How does the diagnosis happen?</a:t>
            </a:r>
          </a:p>
          <a:p>
            <a:pPr marL="285750" indent="-285750">
              <a:buFont typeface="Wingdings" panose="05000000000000000000" pitchFamily="2" charset="2"/>
              <a:buChar char="Ø"/>
            </a:pPr>
            <a:r>
              <a:rPr lang="en-US" dirty="0"/>
              <a:t>What are the tinnitus models?</a:t>
            </a:r>
          </a:p>
          <a:p>
            <a:pPr marL="285750" indent="-285750">
              <a:buFont typeface="Wingdings" panose="05000000000000000000" pitchFamily="2" charset="2"/>
              <a:buChar char="Ø"/>
            </a:pPr>
            <a:r>
              <a:rPr lang="en-US" dirty="0"/>
              <a:t>What are the treatments for tinnitus?</a:t>
            </a:r>
          </a:p>
          <a:p>
            <a:pPr marL="285750" indent="-285750">
              <a:buFont typeface="Wingdings" panose="05000000000000000000" pitchFamily="2" charset="2"/>
              <a:buChar char="Ø"/>
            </a:pPr>
            <a:r>
              <a:rPr lang="en-US" dirty="0"/>
              <a:t>Give me some information sources</a:t>
            </a:r>
          </a:p>
          <a:p>
            <a:pPr marL="285750" indent="-285750">
              <a:buFont typeface="Wingdings" panose="05000000000000000000" pitchFamily="2" charset="2"/>
              <a:buChar char="Ø"/>
            </a:pPr>
            <a:r>
              <a:rPr lang="en-US" dirty="0"/>
              <a:t>What is audiometry?</a:t>
            </a:r>
          </a:p>
          <a:p>
            <a:pPr marL="285750" indent="-285750">
              <a:buFont typeface="Wingdings" panose="05000000000000000000" pitchFamily="2" charset="2"/>
              <a:buChar char="Ø"/>
            </a:pPr>
            <a:r>
              <a:rPr lang="en-US" dirty="0"/>
              <a:t>What are the comorbidities of tinnitus?</a:t>
            </a:r>
          </a:p>
          <a:p>
            <a:pPr marL="285750" indent="-285750">
              <a:buFont typeface="Wingdings" panose="05000000000000000000" pitchFamily="2" charset="2"/>
              <a:buChar char="Ø"/>
            </a:pPr>
            <a:r>
              <a:rPr lang="en-US" dirty="0"/>
              <a:t>What is the current state of research on tinnitus?</a:t>
            </a:r>
            <a:endParaRPr lang="de-DE" dirty="0"/>
          </a:p>
        </p:txBody>
      </p:sp>
      <p:sp>
        <p:nvSpPr>
          <p:cNvPr id="12" name="TextBox 11">
            <a:extLst>
              <a:ext uri="{FF2B5EF4-FFF2-40B4-BE49-F238E27FC236}">
                <a16:creationId xmlns:a16="http://schemas.microsoft.com/office/drawing/2014/main" id="{5B199C04-F471-2F52-B969-31CA79D570CB}"/>
              </a:ext>
            </a:extLst>
          </p:cNvPr>
          <p:cNvSpPr txBox="1"/>
          <p:nvPr/>
        </p:nvSpPr>
        <p:spPr>
          <a:xfrm>
            <a:off x="2367774" y="5826172"/>
            <a:ext cx="3728225" cy="369332"/>
          </a:xfrm>
          <a:prstGeom prst="rect">
            <a:avLst/>
          </a:prstGeom>
          <a:noFill/>
        </p:spPr>
        <p:txBody>
          <a:bodyPr wrap="square" rtlCol="0">
            <a:spAutoFit/>
          </a:bodyPr>
          <a:lstStyle/>
          <a:p>
            <a:r>
              <a:rPr lang="en-US" dirty="0">
                <a:solidFill>
                  <a:srgbClr val="FF0000"/>
                </a:solidFill>
              </a:rPr>
              <a:t>Give us </a:t>
            </a:r>
            <a:r>
              <a:rPr lang="en-US">
                <a:solidFill>
                  <a:srgbClr val="FF0000"/>
                </a:solidFill>
              </a:rPr>
              <a:t>your feedback!</a:t>
            </a:r>
            <a:endParaRPr lang="en-US" dirty="0">
              <a:solidFill>
                <a:srgbClr val="FF0000"/>
              </a:solidFill>
            </a:endParaRPr>
          </a:p>
        </p:txBody>
      </p:sp>
    </p:spTree>
    <p:extLst>
      <p:ext uri="{BB962C8B-B14F-4D97-AF65-F5344CB8AC3E}">
        <p14:creationId xmlns:p14="http://schemas.microsoft.com/office/powerpoint/2010/main" val="1880642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B0059D30-897A-F5D7-D48F-AEDBE8625687}"/>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36BF143A-F2D6-7A47-65CE-22F2D71FA9CD}"/>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92591234-1809-E630-89B5-27C4B15E97DF}"/>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AB8A07A8-6BB5-33A3-FD87-943623EAFAFD}"/>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A3FAA77A-DB98-D625-BB3E-FFEFFEFD062A}"/>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024A95F1-2E0A-C717-F4EC-43206AED9249}"/>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301159F5-7C9E-04BE-66F2-664E046A6627}"/>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34138D8F-6583-8138-D211-06B55D931D46}"/>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F4F180A2-2CFE-EDAA-3FF5-5DE2670E65C3}"/>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5CF8CB36-E0AB-43B0-1AE6-E4342D65F410}"/>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E3AD196E-8928-F05B-4EA3-AA501CC5FB11}"/>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5C21C6A1-20CD-B008-AA05-63DB7002F366}"/>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8135DA3C-FEA9-AABA-FF1B-0119A6B3E46B}"/>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280BCA50-3399-4EB2-FB5B-8D79F98E2BAF}"/>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826F15C6-1A70-1746-1199-A8EE9AF2F01C}"/>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9220849E-F747-54C0-BC5B-B7EA89863CF0}"/>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AB1332BD-17A5-6C7D-46FB-F926295B2723}"/>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3D6D1E3C-F96B-6C6A-6AFE-C68C21142A90}"/>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9CE1A7E9-C60D-5D84-0D4E-F4991BEC535E}"/>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CC33707E-9F8C-0636-0F89-BB44892E6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6" name="Google Shape;122;p3">
            <a:extLst>
              <a:ext uri="{FF2B5EF4-FFF2-40B4-BE49-F238E27FC236}">
                <a16:creationId xmlns:a16="http://schemas.microsoft.com/office/drawing/2014/main" id="{A8FCED91-3E6A-BF7A-F306-860B7EFB7E81}"/>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4DFF4CC9-E164-5445-15A3-CA889A13501F}"/>
              </a:ext>
            </a:extLst>
          </p:cNvPr>
          <p:cNvSpPr txBox="1"/>
          <p:nvPr/>
        </p:nvSpPr>
        <p:spPr>
          <a:xfrm>
            <a:off x="651753" y="1674633"/>
            <a:ext cx="10845437" cy="3908762"/>
          </a:xfrm>
          <a:prstGeom prst="rect">
            <a:avLst/>
          </a:prstGeom>
          <a:noFill/>
        </p:spPr>
        <p:txBody>
          <a:bodyPr wrap="square" rtlCol="0">
            <a:spAutoFit/>
          </a:bodyPr>
          <a:lstStyle/>
          <a:p>
            <a:r>
              <a:rPr lang="en-US" sz="3200" dirty="0"/>
              <a:t>Artificial Intelligence</a:t>
            </a:r>
          </a:p>
          <a:p>
            <a:endParaRPr lang="en-US" dirty="0"/>
          </a:p>
          <a:p>
            <a:r>
              <a:rPr lang="en-US" dirty="0"/>
              <a:t>Artificial intelligence (AI) is the capability of computational systems to perform tasks typically associated with human intelligence, such as learning, reasoning, problem-solving, perception, and decision-making. It is a field of research in engineering, mathematics and computer science that develops and studies methods and software that enable machines to perceive their environment and use learning and intelligence to take actions that maximize their chances of achieving defined goals.</a:t>
            </a:r>
            <a:endParaRPr lang="el-GR" dirty="0"/>
          </a:p>
          <a:p>
            <a:endParaRPr lang="el-GR" dirty="0"/>
          </a:p>
          <a:p>
            <a:r>
              <a:rPr lang="en-US" dirty="0"/>
              <a:t>Conversational AI refers to technologies, such as chatbots and virtual assistants, that allow users to interact with software naturally using text or voice. It combines Natural Language Processing (NLP) and machine learning to understand intent, interpret context, and generate human-like responses in real time</a:t>
            </a:r>
            <a:r>
              <a:rPr lang="el-GR" dirty="0"/>
              <a:t>.</a:t>
            </a:r>
            <a:endParaRPr lang="en-US" dirty="0"/>
          </a:p>
          <a:p>
            <a:endParaRPr lang="en-US" dirty="0"/>
          </a:p>
          <a:p>
            <a:endParaRPr lang="en-US" dirty="0"/>
          </a:p>
        </p:txBody>
      </p:sp>
    </p:spTree>
    <p:extLst>
      <p:ext uri="{BB962C8B-B14F-4D97-AF65-F5344CB8AC3E}">
        <p14:creationId xmlns:p14="http://schemas.microsoft.com/office/powerpoint/2010/main" val="3568012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BB2E0A37-459B-E99E-C6E9-2D33E531FCCC}"/>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255DF38D-9073-3A1F-2EFD-2DF1A1E1B653}"/>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9E991220-E5F7-DC46-631E-E83C5740CA82}"/>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17680874-673E-76FE-5295-7F95ABC34E06}"/>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7EA8892B-89D2-3133-0ACC-E61089CDA7FF}"/>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104A9AC3-E408-08A4-3BA0-F258FE259FB4}"/>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A85116F8-049C-E62D-0774-B93CE260C65D}"/>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09171E8E-6047-1F5D-FBFE-348CC9265EBB}"/>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40E1087E-99A7-AE32-44F2-FD60CA11AC60}"/>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9B0DBD95-0E1F-71EF-E87A-45D7A1F37738}"/>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583A038F-34AE-D987-B432-DA182026A155}"/>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53F7A078-5C2A-F5B5-642B-A7FF4978BADF}"/>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542274CB-B844-4160-AC49-B7DEDAFE5A25}"/>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31FFEDB4-C7CE-4E6A-6D32-7F695DB913D5}"/>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588C8BDD-720D-0E05-3A26-3D8C44EFAEFF}"/>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5ED38889-C158-7236-001E-CBC769ABF58D}"/>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1EEB032E-2F01-2375-48E1-5AAAF3CE048D}"/>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C7D3805B-A8C1-184A-2665-4C90555631F7}"/>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9A93E7C2-2ED6-05C1-4FB1-0CE1448AFB17}"/>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D5E7EFC9-77A3-1F95-1F4E-B3C5569597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6" name="Google Shape;122;p3">
            <a:extLst>
              <a:ext uri="{FF2B5EF4-FFF2-40B4-BE49-F238E27FC236}">
                <a16:creationId xmlns:a16="http://schemas.microsoft.com/office/drawing/2014/main" id="{950E0E34-457E-1C60-D93C-6850B9DD8425}"/>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4" name="TextBox 3">
            <a:extLst>
              <a:ext uri="{FF2B5EF4-FFF2-40B4-BE49-F238E27FC236}">
                <a16:creationId xmlns:a16="http://schemas.microsoft.com/office/drawing/2014/main" id="{C602FB14-38DD-E974-AECE-331FB1976D09}"/>
              </a:ext>
            </a:extLst>
          </p:cNvPr>
          <p:cNvSpPr txBox="1"/>
          <p:nvPr/>
        </p:nvSpPr>
        <p:spPr>
          <a:xfrm>
            <a:off x="673281" y="1613118"/>
            <a:ext cx="10845437" cy="2523768"/>
          </a:xfrm>
          <a:prstGeom prst="rect">
            <a:avLst/>
          </a:prstGeom>
          <a:noFill/>
        </p:spPr>
        <p:txBody>
          <a:bodyPr wrap="square" rtlCol="0">
            <a:spAutoFit/>
          </a:bodyPr>
          <a:lstStyle/>
          <a:p>
            <a:r>
              <a:rPr lang="en-US" sz="3200" dirty="0"/>
              <a:t>Symbolic AI</a:t>
            </a:r>
          </a:p>
          <a:p>
            <a:endParaRPr lang="en-US" dirty="0"/>
          </a:p>
          <a:p>
            <a:r>
              <a:rPr lang="en-US" dirty="0"/>
              <a:t>Symbolic AI is a branch of artificial intelligence that uses symbols and symbolic reasoning to solve complex problems. Unlike modern machine learning techniques, which rely on data and statistical models, symbolic AI represents knowledge explicitly through symbols and rules. This approach has been foundational in the development of AI and remains relevant in various applications today.</a:t>
            </a:r>
          </a:p>
          <a:p>
            <a:endParaRPr lang="en-US" dirty="0"/>
          </a:p>
          <a:p>
            <a:endParaRPr lang="el-GR" dirty="0"/>
          </a:p>
        </p:txBody>
      </p:sp>
      <p:pic>
        <p:nvPicPr>
          <p:cNvPr id="7" name="Εικόνα 6">
            <a:extLst>
              <a:ext uri="{FF2B5EF4-FFF2-40B4-BE49-F238E27FC236}">
                <a16:creationId xmlns:a16="http://schemas.microsoft.com/office/drawing/2014/main" id="{5F3F5536-E737-5F46-39FF-44E6F8A637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1507" y="3661971"/>
            <a:ext cx="4928984" cy="2345765"/>
          </a:xfrm>
          <a:prstGeom prst="rect">
            <a:avLst/>
          </a:prstGeom>
        </p:spPr>
      </p:pic>
      <p:sp>
        <p:nvSpPr>
          <p:cNvPr id="2" name="TextBox 1">
            <a:extLst>
              <a:ext uri="{FF2B5EF4-FFF2-40B4-BE49-F238E27FC236}">
                <a16:creationId xmlns:a16="http://schemas.microsoft.com/office/drawing/2014/main" id="{1648A2A3-FABD-D1D9-E061-C9A356E6A282}"/>
              </a:ext>
            </a:extLst>
          </p:cNvPr>
          <p:cNvSpPr txBox="1"/>
          <p:nvPr/>
        </p:nvSpPr>
        <p:spPr>
          <a:xfrm>
            <a:off x="3631506" y="6007736"/>
            <a:ext cx="4928979" cy="400110"/>
          </a:xfrm>
          <a:prstGeom prst="rect">
            <a:avLst/>
          </a:prstGeom>
          <a:noFill/>
        </p:spPr>
        <p:txBody>
          <a:bodyPr wrap="square" rtlCol="0">
            <a:spAutoFit/>
          </a:bodyPr>
          <a:lstStyle/>
          <a:p>
            <a:pPr algn="ctr"/>
            <a:r>
              <a:rPr lang="en-US" sz="1000" dirty="0"/>
              <a:t>Architecture of </a:t>
            </a:r>
            <a:r>
              <a:rPr lang="en-US" sz="1000" dirty="0" err="1"/>
              <a:t>MSRBot</a:t>
            </a:r>
            <a:r>
              <a:rPr lang="en-US" sz="1000" dirty="0"/>
              <a:t>, an NLP rule based chatbot for answering software related questions [5]</a:t>
            </a:r>
            <a:endParaRPr lang="el-GR" sz="1000" dirty="0"/>
          </a:p>
        </p:txBody>
      </p:sp>
    </p:spTree>
    <p:extLst>
      <p:ext uri="{BB962C8B-B14F-4D97-AF65-F5344CB8AC3E}">
        <p14:creationId xmlns:p14="http://schemas.microsoft.com/office/powerpoint/2010/main" val="4210962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F60D6C03-CA70-9DD6-AFD1-23E8448E340D}"/>
            </a:ext>
          </a:extLst>
        </p:cNvPr>
        <p:cNvGrpSpPr/>
        <p:nvPr/>
      </p:nvGrpSpPr>
      <p:grpSpPr>
        <a:xfrm>
          <a:off x="0" y="0"/>
          <a:ext cx="0" cy="0"/>
          <a:chOff x="0" y="0"/>
          <a:chExt cx="0" cy="0"/>
        </a:xfrm>
      </p:grpSpPr>
      <p:grpSp>
        <p:nvGrpSpPr>
          <p:cNvPr id="125" name="Google Shape;125;p3">
            <a:extLst>
              <a:ext uri="{FF2B5EF4-FFF2-40B4-BE49-F238E27FC236}">
                <a16:creationId xmlns:a16="http://schemas.microsoft.com/office/drawing/2014/main" id="{F2EFEEC9-C777-0357-E690-AEED999FA161}"/>
              </a:ext>
            </a:extLst>
          </p:cNvPr>
          <p:cNvGrpSpPr/>
          <p:nvPr/>
        </p:nvGrpSpPr>
        <p:grpSpPr>
          <a:xfrm>
            <a:off x="9724011" y="6370822"/>
            <a:ext cx="2387815" cy="427242"/>
            <a:chOff x="5982298" y="3344706"/>
            <a:chExt cx="1051063" cy="231415"/>
          </a:xfrm>
        </p:grpSpPr>
        <p:cxnSp>
          <p:nvCxnSpPr>
            <p:cNvPr id="126" name="Google Shape;126;p3">
              <a:extLst>
                <a:ext uri="{FF2B5EF4-FFF2-40B4-BE49-F238E27FC236}">
                  <a16:creationId xmlns:a16="http://schemas.microsoft.com/office/drawing/2014/main" id="{AA6D5ACB-3E09-C408-CCB5-EF9C31FE1994}"/>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a:extLst>
                <a:ext uri="{FF2B5EF4-FFF2-40B4-BE49-F238E27FC236}">
                  <a16:creationId xmlns:a16="http://schemas.microsoft.com/office/drawing/2014/main" id="{C1790AA3-30E4-FF2A-1276-255381EEB829}"/>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a:extLst>
                <a:ext uri="{FF2B5EF4-FFF2-40B4-BE49-F238E27FC236}">
                  <a16:creationId xmlns:a16="http://schemas.microsoft.com/office/drawing/2014/main" id="{3AA52E4D-FB91-FAA0-2C4C-1E2D8888C3FC}"/>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a:extLst>
                <a:ext uri="{FF2B5EF4-FFF2-40B4-BE49-F238E27FC236}">
                  <a16:creationId xmlns:a16="http://schemas.microsoft.com/office/drawing/2014/main" id="{32CDD68B-7E4A-F7CF-0A22-21EE490A405E}"/>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a:extLst>
                <a:ext uri="{FF2B5EF4-FFF2-40B4-BE49-F238E27FC236}">
                  <a16:creationId xmlns:a16="http://schemas.microsoft.com/office/drawing/2014/main" id="{36C43DF6-FCA2-D6E1-C1AB-A812E296D38D}"/>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a:extLst>
                <a:ext uri="{FF2B5EF4-FFF2-40B4-BE49-F238E27FC236}">
                  <a16:creationId xmlns:a16="http://schemas.microsoft.com/office/drawing/2014/main" id="{AECE090D-F8AE-2B13-A981-313A68E79CE3}"/>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a:extLst>
                <a:ext uri="{FF2B5EF4-FFF2-40B4-BE49-F238E27FC236}">
                  <a16:creationId xmlns:a16="http://schemas.microsoft.com/office/drawing/2014/main" id="{1989FFA1-6C7C-C8B7-A9A9-D1904E20FDD5}"/>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a:extLst>
                <a:ext uri="{FF2B5EF4-FFF2-40B4-BE49-F238E27FC236}">
                  <a16:creationId xmlns:a16="http://schemas.microsoft.com/office/drawing/2014/main" id="{2080B08E-D7C0-B6BF-4248-13CCC674E073}"/>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a:extLst>
                <a:ext uri="{FF2B5EF4-FFF2-40B4-BE49-F238E27FC236}">
                  <a16:creationId xmlns:a16="http://schemas.microsoft.com/office/drawing/2014/main" id="{A4555ED0-8CBD-FD0D-E64C-EFAE9E0C36C5}"/>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a:extLst>
                <a:ext uri="{FF2B5EF4-FFF2-40B4-BE49-F238E27FC236}">
                  <a16:creationId xmlns:a16="http://schemas.microsoft.com/office/drawing/2014/main" id="{5693C7AE-4F98-241D-994B-C2B0D10785B8}"/>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a:extLst>
                <a:ext uri="{FF2B5EF4-FFF2-40B4-BE49-F238E27FC236}">
                  <a16:creationId xmlns:a16="http://schemas.microsoft.com/office/drawing/2014/main" id="{590D1465-C430-C800-4CF5-011C75679533}"/>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a:extLst>
                <a:ext uri="{FF2B5EF4-FFF2-40B4-BE49-F238E27FC236}">
                  <a16:creationId xmlns:a16="http://schemas.microsoft.com/office/drawing/2014/main" id="{D1890B84-9B56-ACE8-D574-07FDE18D2643}"/>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a:extLst>
                <a:ext uri="{FF2B5EF4-FFF2-40B4-BE49-F238E27FC236}">
                  <a16:creationId xmlns:a16="http://schemas.microsoft.com/office/drawing/2014/main" id="{B191BF21-FD0B-2729-F26F-76AD9BADD96D}"/>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a:extLst>
                <a:ext uri="{FF2B5EF4-FFF2-40B4-BE49-F238E27FC236}">
                  <a16:creationId xmlns:a16="http://schemas.microsoft.com/office/drawing/2014/main" id="{14EF34D3-25E6-6A5B-FC15-2271E1FED916}"/>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a:extLst>
                <a:ext uri="{FF2B5EF4-FFF2-40B4-BE49-F238E27FC236}">
                  <a16:creationId xmlns:a16="http://schemas.microsoft.com/office/drawing/2014/main" id="{FEF82650-13E4-1F78-FE31-101D840552ED}"/>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a:extLst>
                <a:ext uri="{FF2B5EF4-FFF2-40B4-BE49-F238E27FC236}">
                  <a16:creationId xmlns:a16="http://schemas.microsoft.com/office/drawing/2014/main" id="{1AD00B94-53A2-E2B0-C481-E98579370DC3}"/>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a:extLst>
                <a:ext uri="{FF2B5EF4-FFF2-40B4-BE49-F238E27FC236}">
                  <a16:creationId xmlns:a16="http://schemas.microsoft.com/office/drawing/2014/main" id="{2E4BBA80-0FFD-1F25-92A3-F91FB33D7711}"/>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black and gold letter on a black background&#10;&#10;AI-generated content may be incorrect.">
            <a:extLst>
              <a:ext uri="{FF2B5EF4-FFF2-40B4-BE49-F238E27FC236}">
                <a16:creationId xmlns:a16="http://schemas.microsoft.com/office/drawing/2014/main" id="{6AF5864F-86C8-D55E-BE54-7A806EE345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35" y="19064"/>
            <a:ext cx="2341829" cy="1655569"/>
          </a:xfrm>
          <a:prstGeom prst="rect">
            <a:avLst/>
          </a:prstGeom>
        </p:spPr>
      </p:pic>
      <p:sp>
        <p:nvSpPr>
          <p:cNvPr id="6" name="Google Shape;122;p3">
            <a:extLst>
              <a:ext uri="{FF2B5EF4-FFF2-40B4-BE49-F238E27FC236}">
                <a16:creationId xmlns:a16="http://schemas.microsoft.com/office/drawing/2014/main" id="{DE3AF3C4-2E3A-8282-04DC-E11EB44D3106}"/>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sp>
        <p:nvSpPr>
          <p:cNvPr id="2" name="TextBox 1">
            <a:extLst>
              <a:ext uri="{FF2B5EF4-FFF2-40B4-BE49-F238E27FC236}">
                <a16:creationId xmlns:a16="http://schemas.microsoft.com/office/drawing/2014/main" id="{7F46EA78-E9A5-F8CD-0D57-D57F2191FA0D}"/>
              </a:ext>
            </a:extLst>
          </p:cNvPr>
          <p:cNvSpPr txBox="1"/>
          <p:nvPr/>
        </p:nvSpPr>
        <p:spPr>
          <a:xfrm>
            <a:off x="673281" y="1308303"/>
            <a:ext cx="10845437" cy="1969770"/>
          </a:xfrm>
          <a:prstGeom prst="rect">
            <a:avLst/>
          </a:prstGeom>
          <a:noFill/>
        </p:spPr>
        <p:txBody>
          <a:bodyPr wrap="square" rtlCol="0">
            <a:spAutoFit/>
          </a:bodyPr>
          <a:lstStyle/>
          <a:p>
            <a:r>
              <a:rPr lang="en-US" sz="3200" dirty="0"/>
              <a:t>Generative AI</a:t>
            </a:r>
          </a:p>
          <a:p>
            <a:endParaRPr lang="en-US" dirty="0"/>
          </a:p>
          <a:p>
            <a:r>
              <a:rPr lang="en-US" dirty="0"/>
              <a:t>Generative AI is a subset of artificial intelligence that creates entirely new content—including text, images, code, and videos—by learning patterns from existing data. Rather than just classifying information, it uses advanced deep learning to generate fresh, human-like outputs in response to user prompts</a:t>
            </a:r>
          </a:p>
          <a:p>
            <a:endParaRPr lang="el-GR" dirty="0"/>
          </a:p>
        </p:txBody>
      </p:sp>
      <p:sp>
        <p:nvSpPr>
          <p:cNvPr id="4" name="TextBox 3">
            <a:extLst>
              <a:ext uri="{FF2B5EF4-FFF2-40B4-BE49-F238E27FC236}">
                <a16:creationId xmlns:a16="http://schemas.microsoft.com/office/drawing/2014/main" id="{A737BB89-732E-58A0-8661-26AB1B18A3FD}"/>
              </a:ext>
            </a:extLst>
          </p:cNvPr>
          <p:cNvSpPr txBox="1"/>
          <p:nvPr/>
        </p:nvSpPr>
        <p:spPr>
          <a:xfrm>
            <a:off x="3232672" y="6272482"/>
            <a:ext cx="4928979" cy="246221"/>
          </a:xfrm>
          <a:prstGeom prst="rect">
            <a:avLst/>
          </a:prstGeom>
          <a:noFill/>
        </p:spPr>
        <p:txBody>
          <a:bodyPr wrap="square" rtlCol="0">
            <a:spAutoFit/>
          </a:bodyPr>
          <a:lstStyle/>
          <a:p>
            <a:pPr algn="ctr"/>
            <a:r>
              <a:rPr lang="en-US" sz="1000" dirty="0"/>
              <a:t>Basic Retrieval Augmented Generation pipeline [6]</a:t>
            </a:r>
            <a:endParaRPr lang="el-GR" sz="1000" dirty="0"/>
          </a:p>
        </p:txBody>
      </p:sp>
      <p:sp>
        <p:nvSpPr>
          <p:cNvPr id="7" name="AutoShape 2">
            <a:extLst>
              <a:ext uri="{FF2B5EF4-FFF2-40B4-BE49-F238E27FC236}">
                <a16:creationId xmlns:a16="http://schemas.microsoft.com/office/drawing/2014/main" id="{DCDFFDD3-9577-4BF6-E053-13D53085E1B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0" name="AutoShape 8">
            <a:extLst>
              <a:ext uri="{FF2B5EF4-FFF2-40B4-BE49-F238E27FC236}">
                <a16:creationId xmlns:a16="http://schemas.microsoft.com/office/drawing/2014/main" id="{DBCB7D97-F7CC-8153-3E6F-23940B52FBE8}"/>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1" name="Εικόνα 10">
            <a:extLst>
              <a:ext uri="{FF2B5EF4-FFF2-40B4-BE49-F238E27FC236}">
                <a16:creationId xmlns:a16="http://schemas.microsoft.com/office/drawing/2014/main" id="{F1B11D1A-80F2-5DF6-8561-5B893BB71E07}"/>
              </a:ext>
            </a:extLst>
          </p:cNvPr>
          <p:cNvPicPr>
            <a:picLocks noChangeAspect="1"/>
          </p:cNvPicPr>
          <p:nvPr/>
        </p:nvPicPr>
        <p:blipFill>
          <a:blip r:embed="rId4"/>
          <a:stretch>
            <a:fillRect/>
          </a:stretch>
        </p:blipFill>
        <p:spPr>
          <a:xfrm>
            <a:off x="2652664" y="3087132"/>
            <a:ext cx="6321312" cy="3163820"/>
          </a:xfrm>
          <a:prstGeom prst="rect">
            <a:avLst/>
          </a:prstGeom>
        </p:spPr>
      </p:pic>
    </p:spTree>
    <p:extLst>
      <p:ext uri="{BB962C8B-B14F-4D97-AF65-F5344CB8AC3E}">
        <p14:creationId xmlns:p14="http://schemas.microsoft.com/office/powerpoint/2010/main" val="542610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776</TotalTime>
  <Words>2407</Words>
  <Application>Microsoft Office PowerPoint</Application>
  <PresentationFormat>Widescreen</PresentationFormat>
  <Paragraphs>136</Paragraphs>
  <Slides>13</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Aptos Display</vt:lpstr>
      <vt:lpstr>Arial</vt:lpstr>
      <vt:lpstr>Calibri</vt:lpstr>
      <vt:lpstr>Jost</vt:lpstr>
      <vt:lpstr>Wingdings</vt:lpstr>
      <vt:lpstr>Office Theme</vt:lpstr>
      <vt:lpstr>PowerPoint Presentation</vt:lpstr>
      <vt:lpstr>TinWise</vt:lpstr>
      <vt:lpstr>TinWise</vt:lpstr>
      <vt:lpstr>TinWise</vt:lpstr>
      <vt:lpstr>TinWise</vt:lpstr>
      <vt:lpstr>TinWise</vt:lpstr>
      <vt:lpstr>TinWise</vt:lpstr>
      <vt:lpstr>TinWise</vt:lpstr>
      <vt:lpstr>TinWise</vt:lpstr>
      <vt:lpstr>TinWise</vt:lpstr>
      <vt:lpstr>TinWise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Evangelos Paraskevopoulos</dc:creator>
  <cp:lastModifiedBy>Efstathios Sidiropoulos</cp:lastModifiedBy>
  <cp:revision>12</cp:revision>
  <dcterms:created xsi:type="dcterms:W3CDTF">2026-01-20T07:18:07Z</dcterms:created>
  <dcterms:modified xsi:type="dcterms:W3CDTF">2026-05-27T12:51:38Z</dcterms:modified>
</cp:coreProperties>
</file>